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3"/>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Lst>
  <p:sldSz cy="5143500" cx="9144000"/>
  <p:notesSz cx="6858000" cy="9144000"/>
  <p:embeddedFontLst>
    <p:embeddedFont>
      <p:font typeface="Bubbler One"/>
      <p:regular r:id="rId72"/>
    </p:embeddedFont>
    <p:embeddedFont>
      <p:font typeface="Proxima Nova"/>
      <p:regular r:id="rId73"/>
      <p:bold r:id="rId74"/>
      <p:italic r:id="rId75"/>
      <p:boldItalic r:id="rId76"/>
    </p:embeddedFont>
    <p:embeddedFont>
      <p:font typeface="Roboto Mono"/>
      <p:regular r:id="rId77"/>
      <p:bold r:id="rId78"/>
      <p:italic r:id="rId79"/>
      <p:boldItalic r:id="rId80"/>
    </p:embeddedFont>
    <p:embeddedFont>
      <p:font typeface="Open Sans"/>
      <p:regular r:id="rId81"/>
      <p:bold r:id="rId82"/>
      <p:italic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OpenSans-boldItalic.fntdata"/><Relationship Id="rId83" Type="http://schemas.openxmlformats.org/officeDocument/2006/relationships/font" Target="fonts/OpenSans-italic.fntdata"/><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RobotoMono-boldItalic.fntdata"/><Relationship Id="rId82" Type="http://schemas.openxmlformats.org/officeDocument/2006/relationships/font" Target="fonts/OpenSans-bold.fntdata"/><Relationship Id="rId81" Type="http://schemas.openxmlformats.org/officeDocument/2006/relationships/font" Target="fonts/OpenSans-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ProximaNova-regular.fntdata"/><Relationship Id="rId72" Type="http://schemas.openxmlformats.org/officeDocument/2006/relationships/font" Target="fonts/BubblerOne-regular.fntdata"/><Relationship Id="rId31" Type="http://schemas.openxmlformats.org/officeDocument/2006/relationships/slide" Target="slides/slide26.xml"/><Relationship Id="rId75" Type="http://schemas.openxmlformats.org/officeDocument/2006/relationships/font" Target="fonts/ProximaNova-italic.fntdata"/><Relationship Id="rId30" Type="http://schemas.openxmlformats.org/officeDocument/2006/relationships/slide" Target="slides/slide25.xml"/><Relationship Id="rId74" Type="http://schemas.openxmlformats.org/officeDocument/2006/relationships/font" Target="fonts/ProximaNova-bold.fntdata"/><Relationship Id="rId33" Type="http://schemas.openxmlformats.org/officeDocument/2006/relationships/slide" Target="slides/slide28.xml"/><Relationship Id="rId77" Type="http://schemas.openxmlformats.org/officeDocument/2006/relationships/font" Target="fonts/RobotoMono-regular.fntdata"/><Relationship Id="rId32" Type="http://schemas.openxmlformats.org/officeDocument/2006/relationships/slide" Target="slides/slide27.xml"/><Relationship Id="rId76" Type="http://schemas.openxmlformats.org/officeDocument/2006/relationships/font" Target="fonts/ProximaNova-boldItalic.fntdata"/><Relationship Id="rId35" Type="http://schemas.openxmlformats.org/officeDocument/2006/relationships/slide" Target="slides/slide30.xml"/><Relationship Id="rId79" Type="http://schemas.openxmlformats.org/officeDocument/2006/relationships/font" Target="fonts/RobotoMono-italic.fntdata"/><Relationship Id="rId34" Type="http://schemas.openxmlformats.org/officeDocument/2006/relationships/slide" Target="slides/slide29.xml"/><Relationship Id="rId78" Type="http://schemas.openxmlformats.org/officeDocument/2006/relationships/font" Target="fonts/RobotoMono-bold.fntdata"/><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098ff5ee21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098ff5ee21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0ba12b1ca5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0ba12b1ca5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0ba12b1ca5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0ba12b1ca5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0bb67ff873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0bb67ff873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PROPS PASS DOWN !!! very very important. REMEMBER that props pass DOWN. On the component tree, if you structure your post above your feed, this will make prop passing very very very difficult.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Next we’ll go through a few </a:t>
            </a:r>
            <a:r>
              <a:rPr lang="en"/>
              <a:t>examples</a:t>
            </a:r>
            <a:r>
              <a:rPr lang="en"/>
              <a:t> of how to implement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ab45dce458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ab45dce458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PROPS PASS DOWN !!! very very important. REMEMBER that props pass DOWN. On the component tree, if you structure your post above your feed, this will make prop passing very very very difficult.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ab45dce458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ab45dce458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PROPS PASS DOWN !!! very very important. REMEMBER that props pass DOWN. On the component tree, if you structure your post above your feed, this will make prop passing very very very difficult.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ab45dce458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ab45dce458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PROPS PASS DOWN !!! very very important. REMEMBER that props pass DOWN. On the component tree, if you structure your post above your feed, this will make prop passing very very very difficult.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ab45dce458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ab45dce458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PROPS PASS DOWN !!! very very important. REMEMBER that props pass DOWN. On the component tree, if you structure your post above your feed, this will make prop passing very very very difficult.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ab45dce458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ab45dce458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PROPS PASS DOWN !!! very very important. REMEMBER that props pass DOWN. On the component tree, if you structure your post above your feed, this will make prop passing very very very difficult.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ab45dce458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ab45dce458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PROPS PASS DOWN !!! very very important. REMEMBER that props pass DOWN. On the component tree, if you structure your post above your feed, this will make prop passing very very very difficult.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ab45dce458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2ab45dce458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PROPS PASS DOWN !!! very very important. REMEMBER that props pass DOWN. On the component tree, if you structure your post above your feed, this will make prop passing very very very difficult.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ab45dce45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ab45dce45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098f3e4776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098f3e4776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ab45dce45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2ab45dce45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098ff5ee21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098ff5ee21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098ff5ee21_2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098ff5ee21_2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2d76e9ce5b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2d76e9ce5b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d76e9ce5b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2d76e9ce5b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098ff5ee21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1098ff5ee21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We’ve predefined the component tree for you all.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098f3e4776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1098f3e4776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098f3e4776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098f3e4776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1098f3e4776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1098f3e4776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d76e9ce5b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d76e9ce5b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2abaa2ace2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2abaa2ace2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1098ff5ee21_2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1098ff5ee21_2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tell people to ask for help if they don't see this</a:t>
            </a:r>
            <a:endParaRPr/>
          </a:p>
          <a:p>
            <a:pPr indent="0" lvl="0" marL="0" rtl="0" algn="l">
              <a:spcBef>
                <a:spcPts val="0"/>
              </a:spcBef>
              <a:spcAft>
                <a:spcPts val="0"/>
              </a:spcAft>
              <a:buNone/>
            </a:pPr>
            <a:r>
              <a:rPr lang="en"/>
              <a:t>1 minute to let them get caught up</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2ab45dce458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2ab45dce458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1098ff5ee21_2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1098ff5ee21_2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naming convention</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1098ff5ee21_2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1098ff5ee21_2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1098ff5ee21_2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1098ff5ee21_2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2ab45dce458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2ab45dce458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1098ff5ee21_2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1098ff5ee21_2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108addcf26c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108addcf26c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1098ff5ee21_2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1098ff5ee21_2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0bb67ff87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0bb67ff87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1098ff5ee21_2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1098ff5ee21_2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g108addcf26c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 name="Google Shape;1002;g108addcf26c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2322e9d41e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2322e9d41e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2abaa2ace28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2abaa2ace28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naming convention</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10ba12b1ca5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 name="Google Shape;1079;g10ba12b1ca5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7" name="Shape 1107"/>
        <p:cNvGrpSpPr/>
        <p:nvPr/>
      </p:nvGrpSpPr>
      <p:grpSpPr>
        <a:xfrm>
          <a:off x="0" y="0"/>
          <a:ext cx="0" cy="0"/>
          <a:chOff x="0" y="0"/>
          <a:chExt cx="0" cy="0"/>
        </a:xfrm>
      </p:grpSpPr>
      <p:sp>
        <p:nvSpPr>
          <p:cNvPr id="1108" name="Google Shape;1108;g2ad22dac2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9" name="Google Shape;1109;g2ad22dac2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30 seconds</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 name="Shape 1136"/>
        <p:cNvGrpSpPr/>
        <p:nvPr/>
      </p:nvGrpSpPr>
      <p:grpSpPr>
        <a:xfrm>
          <a:off x="0" y="0"/>
          <a:ext cx="0" cy="0"/>
          <a:chOff x="0" y="0"/>
          <a:chExt cx="0" cy="0"/>
        </a:xfrm>
      </p:grpSpPr>
      <p:sp>
        <p:nvSpPr>
          <p:cNvPr id="1137" name="Google Shape;1137;g108addcf26c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8" name="Google Shape;1138;g108addcf26c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1098ff5ee21_2_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1098ff5ee21_2_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 min</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 name="Shape 1198"/>
        <p:cNvGrpSpPr/>
        <p:nvPr/>
      </p:nvGrpSpPr>
      <p:grpSpPr>
        <a:xfrm>
          <a:off x="0" y="0"/>
          <a:ext cx="0" cy="0"/>
          <a:chOff x="0" y="0"/>
          <a:chExt cx="0" cy="0"/>
        </a:xfrm>
      </p:grpSpPr>
      <p:sp>
        <p:nvSpPr>
          <p:cNvPr id="1199" name="Google Shape;1199;g1098ff5ee21_2_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 name="Google Shape;1200;g1098ff5ee21_2_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8" name="Shape 1228"/>
        <p:cNvGrpSpPr/>
        <p:nvPr/>
      </p:nvGrpSpPr>
      <p:grpSpPr>
        <a:xfrm>
          <a:off x="0" y="0"/>
          <a:ext cx="0" cy="0"/>
          <a:chOff x="0" y="0"/>
          <a:chExt cx="0" cy="0"/>
        </a:xfrm>
      </p:grpSpPr>
      <p:sp>
        <p:nvSpPr>
          <p:cNvPr id="1229" name="Google Shape;1229;g1098ff5ee21_2_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0" name="Google Shape;1230;g1098ff5ee21_2_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 we need to do??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c7cdb4029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c7cdb402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Ask people to identify components</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 name="Shape 1237"/>
        <p:cNvGrpSpPr/>
        <p:nvPr/>
      </p:nvGrpSpPr>
      <p:grpSpPr>
        <a:xfrm>
          <a:off x="0" y="0"/>
          <a:ext cx="0" cy="0"/>
          <a:chOff x="0" y="0"/>
          <a:chExt cx="0" cy="0"/>
        </a:xfrm>
      </p:grpSpPr>
      <p:sp>
        <p:nvSpPr>
          <p:cNvPr id="1238" name="Google Shape;1238;g1098ff5ee21_2_7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9" name="Google Shape;1239;g1098ff5ee21_2_7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30 seconds</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9" name="Shape 1269"/>
        <p:cNvGrpSpPr/>
        <p:nvPr/>
      </p:nvGrpSpPr>
      <p:grpSpPr>
        <a:xfrm>
          <a:off x="0" y="0"/>
          <a:ext cx="0" cy="0"/>
          <a:chOff x="0" y="0"/>
          <a:chExt cx="0" cy="0"/>
        </a:xfrm>
      </p:grpSpPr>
      <p:sp>
        <p:nvSpPr>
          <p:cNvPr id="1270" name="Google Shape;1270;g108addcf26c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1" name="Google Shape;1271;g108addcf26c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g2ab45dce458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1" name="Google Shape;1301;g2ab45dce458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 name="Shape 1306"/>
        <p:cNvGrpSpPr/>
        <p:nvPr/>
      </p:nvGrpSpPr>
      <p:grpSpPr>
        <a:xfrm>
          <a:off x="0" y="0"/>
          <a:ext cx="0" cy="0"/>
          <a:chOff x="0" y="0"/>
          <a:chExt cx="0" cy="0"/>
        </a:xfrm>
      </p:grpSpPr>
      <p:sp>
        <p:nvSpPr>
          <p:cNvPr id="1307" name="Google Shape;1307;g2ad22dac2c6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8" name="Google Shape;1308;g2ad22dac2c6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6" name="Shape 1316"/>
        <p:cNvGrpSpPr/>
        <p:nvPr/>
      </p:nvGrpSpPr>
      <p:grpSpPr>
        <a:xfrm>
          <a:off x="0" y="0"/>
          <a:ext cx="0" cy="0"/>
          <a:chOff x="0" y="0"/>
          <a:chExt cx="0" cy="0"/>
        </a:xfrm>
      </p:grpSpPr>
      <p:sp>
        <p:nvSpPr>
          <p:cNvPr id="1317" name="Google Shape;1317;g1098ff5ee21_2_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 name="Google Shape;1318;g1098ff5ee21_2_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 name="Shape 1348"/>
        <p:cNvGrpSpPr/>
        <p:nvPr/>
      </p:nvGrpSpPr>
      <p:grpSpPr>
        <a:xfrm>
          <a:off x="0" y="0"/>
          <a:ext cx="0" cy="0"/>
          <a:chOff x="0" y="0"/>
          <a:chExt cx="0" cy="0"/>
        </a:xfrm>
      </p:grpSpPr>
      <p:sp>
        <p:nvSpPr>
          <p:cNvPr id="1349" name="Google Shape;1349;g2abaa2ace28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0" name="Google Shape;1350;g2abaa2ace28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naming convention. </a:t>
            </a:r>
            <a:r>
              <a:rPr b="1" lang="en"/>
              <a:t>DO ALL STEPS AT ONCE!</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5 min</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 name="Shape 1385"/>
        <p:cNvGrpSpPr/>
        <p:nvPr/>
      </p:nvGrpSpPr>
      <p:grpSpPr>
        <a:xfrm>
          <a:off x="0" y="0"/>
          <a:ext cx="0" cy="0"/>
          <a:chOff x="0" y="0"/>
          <a:chExt cx="0" cy="0"/>
        </a:xfrm>
      </p:grpSpPr>
      <p:sp>
        <p:nvSpPr>
          <p:cNvPr id="1386" name="Google Shape;1386;g2ad22dac2c6_0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 name="Google Shape;1387;g2ad22dac2c6_0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Can anyone tell me why D doesn’t work?</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9" name="Shape 1419"/>
        <p:cNvGrpSpPr/>
        <p:nvPr/>
      </p:nvGrpSpPr>
      <p:grpSpPr>
        <a:xfrm>
          <a:off x="0" y="0"/>
          <a:ext cx="0" cy="0"/>
          <a:chOff x="0" y="0"/>
          <a:chExt cx="0" cy="0"/>
        </a:xfrm>
      </p:grpSpPr>
      <p:sp>
        <p:nvSpPr>
          <p:cNvPr id="1420" name="Google Shape;1420;g2ad22dac2c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1" name="Google Shape;1421;g2ad22dac2c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Works, just not the most readable. Also unnecessary since we aren't doing anything else inside this function.</a:t>
            </a:r>
            <a:endParaRPr/>
          </a:p>
          <a:p>
            <a:pPr indent="0" lvl="0" marL="0" rtl="0" algn="l">
              <a:spcBef>
                <a:spcPts val="0"/>
              </a:spcBef>
              <a:spcAft>
                <a:spcPts val="0"/>
              </a:spcAft>
              <a:buNone/>
            </a:pPr>
            <a:r>
              <a:rPr lang="en"/>
              <a:t>B. Works and super clean code!! Recommended implementation!</a:t>
            </a:r>
            <a:endParaRPr/>
          </a:p>
          <a:p>
            <a:pPr indent="0" lvl="0" marL="0" rtl="0" algn="l">
              <a:spcBef>
                <a:spcPts val="0"/>
              </a:spcBef>
              <a:spcAft>
                <a:spcPts val="0"/>
              </a:spcAft>
              <a:buNone/>
            </a:pPr>
            <a:r>
              <a:rPr lang="en"/>
              <a:t>C. Also pretty good</a:t>
            </a:r>
            <a:endParaRPr/>
          </a:p>
          <a:p>
            <a:pPr indent="0" lvl="0" marL="0" rtl="0" algn="l">
              <a:spcBef>
                <a:spcPts val="0"/>
              </a:spcBef>
              <a:spcAft>
                <a:spcPts val="0"/>
              </a:spcAft>
              <a:buNone/>
            </a:pPr>
            <a:r>
              <a:rPr lang="en"/>
              <a:t>D. Doesn't work since it will execute the function when the div element is created, not when it's clicked on.</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32322e9d41e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32322e9d41e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naming convention. </a:t>
            </a:r>
            <a:r>
              <a:rPr b="1" lang="en"/>
              <a:t>DO ALL STEPS AT ONCE!</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5 min</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4" name="Shape 1494"/>
        <p:cNvGrpSpPr/>
        <p:nvPr/>
      </p:nvGrpSpPr>
      <p:grpSpPr>
        <a:xfrm>
          <a:off x="0" y="0"/>
          <a:ext cx="0" cy="0"/>
          <a:chOff x="0" y="0"/>
          <a:chExt cx="0" cy="0"/>
        </a:xfrm>
      </p:grpSpPr>
      <p:sp>
        <p:nvSpPr>
          <p:cNvPr id="1495" name="Google Shape;1495;g2abaa2ace28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6" name="Google Shape;1496;g2abaa2ace28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0ba12b1ca5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0ba12b1ca5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Ask people to identify components</a:t>
            </a:r>
            <a:endParaRPr/>
          </a:p>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1" name="Shape 1501"/>
        <p:cNvGrpSpPr/>
        <p:nvPr/>
      </p:nvGrpSpPr>
      <p:grpSpPr>
        <a:xfrm>
          <a:off x="0" y="0"/>
          <a:ext cx="0" cy="0"/>
          <a:chOff x="0" y="0"/>
          <a:chExt cx="0" cy="0"/>
        </a:xfrm>
      </p:grpSpPr>
      <p:sp>
        <p:nvSpPr>
          <p:cNvPr id="1502" name="Google Shape;1502;g10bb67ff873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3" name="Google Shape;1503;g10bb67ff873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8" name="Shape 1508"/>
        <p:cNvGrpSpPr/>
        <p:nvPr/>
      </p:nvGrpSpPr>
      <p:grpSpPr>
        <a:xfrm>
          <a:off x="0" y="0"/>
          <a:ext cx="0" cy="0"/>
          <a:chOff x="0" y="0"/>
          <a:chExt cx="0" cy="0"/>
        </a:xfrm>
      </p:grpSpPr>
      <p:sp>
        <p:nvSpPr>
          <p:cNvPr id="1509" name="Google Shape;1509;g10bb67ff873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0" name="Google Shape;1510;g10bb67ff873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5" name="Shape 1515"/>
        <p:cNvGrpSpPr/>
        <p:nvPr/>
      </p:nvGrpSpPr>
      <p:grpSpPr>
        <a:xfrm>
          <a:off x="0" y="0"/>
          <a:ext cx="0" cy="0"/>
          <a:chOff x="0" y="0"/>
          <a:chExt cx="0" cy="0"/>
        </a:xfrm>
      </p:grpSpPr>
      <p:sp>
        <p:nvSpPr>
          <p:cNvPr id="1516" name="Google Shape;1516;g10bb67ff873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7" name="Google Shape;1517;g10bb67ff873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1" name="Shape 1521"/>
        <p:cNvGrpSpPr/>
        <p:nvPr/>
      </p:nvGrpSpPr>
      <p:grpSpPr>
        <a:xfrm>
          <a:off x="0" y="0"/>
          <a:ext cx="0" cy="0"/>
          <a:chOff x="0" y="0"/>
          <a:chExt cx="0" cy="0"/>
        </a:xfrm>
      </p:grpSpPr>
      <p:sp>
        <p:nvSpPr>
          <p:cNvPr id="1522" name="Google Shape;1522;g2ad22dac2c6_0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3" name="Google Shape;1523;g2ad22dac2c6_0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7" name="Shape 1527"/>
        <p:cNvGrpSpPr/>
        <p:nvPr/>
      </p:nvGrpSpPr>
      <p:grpSpPr>
        <a:xfrm>
          <a:off x="0" y="0"/>
          <a:ext cx="0" cy="0"/>
          <a:chOff x="0" y="0"/>
          <a:chExt cx="0" cy="0"/>
        </a:xfrm>
      </p:grpSpPr>
      <p:sp>
        <p:nvSpPr>
          <p:cNvPr id="1528" name="Google Shape;1528;g32345bd779e_4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9" name="Google Shape;1529;g32345bd779e_4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2" name="Shape 1532"/>
        <p:cNvGrpSpPr/>
        <p:nvPr/>
      </p:nvGrpSpPr>
      <p:grpSpPr>
        <a:xfrm>
          <a:off x="0" y="0"/>
          <a:ext cx="0" cy="0"/>
          <a:chOff x="0" y="0"/>
          <a:chExt cx="0" cy="0"/>
        </a:xfrm>
      </p:grpSpPr>
      <p:sp>
        <p:nvSpPr>
          <p:cNvPr id="1533" name="Google Shape;1533;g32345bd779e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 name="Google Shape;1534;g32345bd779e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7" name="Shape 1537"/>
        <p:cNvGrpSpPr/>
        <p:nvPr/>
      </p:nvGrpSpPr>
      <p:grpSpPr>
        <a:xfrm>
          <a:off x="0" y="0"/>
          <a:ext cx="0" cy="0"/>
          <a:chOff x="0" y="0"/>
          <a:chExt cx="0" cy="0"/>
        </a:xfrm>
      </p:grpSpPr>
      <p:sp>
        <p:nvSpPr>
          <p:cNvPr id="1538" name="Google Shape;1538;g32345bd779e_5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9" name="Google Shape;1539;g32345bd779e_5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ab45dce458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ab45dce45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Ask people to identify components</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ab45dce45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ab45dce458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possible components</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ab45dce458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ab45dce458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possible components</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96DFF"/>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5200"/>
              <a:buNone/>
              <a:defRPr sz="5200">
                <a:solidFill>
                  <a:schemeClr val="lt2"/>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D2DAFF"/>
              </a:buClr>
              <a:buSzPts val="2800"/>
              <a:buNone/>
              <a:defRPr sz="2800">
                <a:solidFill>
                  <a:srgbClr val="D2DAFF"/>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rgbClr val="0A369D"/>
                </a:solidFill>
              </a:defRPr>
            </a:lvl1pPr>
            <a:lvl2pPr lvl="1">
              <a:buNone/>
              <a:defRPr>
                <a:solidFill>
                  <a:srgbClr val="0A369D"/>
                </a:solidFill>
              </a:defRPr>
            </a:lvl2pPr>
            <a:lvl3pPr lvl="2">
              <a:buNone/>
              <a:defRPr>
                <a:solidFill>
                  <a:srgbClr val="0A369D"/>
                </a:solidFill>
              </a:defRPr>
            </a:lvl3pPr>
            <a:lvl4pPr lvl="3">
              <a:buNone/>
              <a:defRPr>
                <a:solidFill>
                  <a:srgbClr val="0A369D"/>
                </a:solidFill>
              </a:defRPr>
            </a:lvl4pPr>
            <a:lvl5pPr lvl="4">
              <a:buNone/>
              <a:defRPr>
                <a:solidFill>
                  <a:srgbClr val="0A369D"/>
                </a:solidFill>
              </a:defRPr>
            </a:lvl5pPr>
            <a:lvl6pPr lvl="5">
              <a:buNone/>
              <a:defRPr>
                <a:solidFill>
                  <a:srgbClr val="0A369D"/>
                </a:solidFill>
              </a:defRPr>
            </a:lvl6pPr>
            <a:lvl7pPr lvl="6">
              <a:buNone/>
              <a:defRPr>
                <a:solidFill>
                  <a:srgbClr val="0A369D"/>
                </a:solidFill>
              </a:defRPr>
            </a:lvl7pPr>
            <a:lvl8pPr lvl="7">
              <a:buNone/>
              <a:defRPr>
                <a:solidFill>
                  <a:srgbClr val="0A369D"/>
                </a:solidFill>
              </a:defRPr>
            </a:lvl8pPr>
            <a:lvl9pPr lvl="8">
              <a:buNone/>
              <a:defRPr>
                <a:solidFill>
                  <a:srgbClr val="0A369D"/>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50" name="Shape 50"/>
        <p:cNvGrpSpPr/>
        <p:nvPr/>
      </p:nvGrpSpPr>
      <p:grpSpPr>
        <a:xfrm>
          <a:off x="0" y="0"/>
          <a:ext cx="0" cy="0"/>
          <a:chOff x="0" y="0"/>
          <a:chExt cx="0" cy="0"/>
        </a:xfrm>
      </p:grpSpPr>
      <p:sp>
        <p:nvSpPr>
          <p:cNvPr id="51" name="Google Shape;51;p13"/>
          <p:cNvSpPr txBox="1"/>
          <p:nvPr>
            <p:ph type="ctrTitle"/>
          </p:nvPr>
        </p:nvSpPr>
        <p:spPr>
          <a:xfrm>
            <a:off x="311708" y="1125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CC333F"/>
              </a:buClr>
              <a:buSzPts val="6000"/>
              <a:buNone/>
              <a:defRPr sz="6000">
                <a:solidFill>
                  <a:srgbClr val="CC333F"/>
                </a:solidFill>
              </a:defRPr>
            </a:lvl1pPr>
            <a:lvl2pPr lvl="1" rtl="0" algn="ctr">
              <a:spcBef>
                <a:spcPts val="0"/>
              </a:spcBef>
              <a:spcAft>
                <a:spcPts val="0"/>
              </a:spcAft>
              <a:buSzPts val="12000"/>
              <a:buFont typeface="Bubbler One"/>
              <a:buNone/>
              <a:defRPr sz="12000">
                <a:latin typeface="Bubbler One"/>
                <a:ea typeface="Bubbler One"/>
                <a:cs typeface="Bubbler One"/>
                <a:sym typeface="Bubbler One"/>
              </a:defRPr>
            </a:lvl2pPr>
            <a:lvl3pPr lvl="2" rtl="0" algn="ctr">
              <a:spcBef>
                <a:spcPts val="0"/>
              </a:spcBef>
              <a:spcAft>
                <a:spcPts val="0"/>
              </a:spcAft>
              <a:buSzPts val="12000"/>
              <a:buFont typeface="Bubbler One"/>
              <a:buNone/>
              <a:defRPr sz="12000">
                <a:latin typeface="Bubbler One"/>
                <a:ea typeface="Bubbler One"/>
                <a:cs typeface="Bubbler One"/>
                <a:sym typeface="Bubbler One"/>
              </a:defRPr>
            </a:lvl3pPr>
            <a:lvl4pPr lvl="3" rtl="0" algn="ctr">
              <a:spcBef>
                <a:spcPts val="0"/>
              </a:spcBef>
              <a:spcAft>
                <a:spcPts val="0"/>
              </a:spcAft>
              <a:buSzPts val="12000"/>
              <a:buFont typeface="Bubbler One"/>
              <a:buNone/>
              <a:defRPr sz="12000">
                <a:latin typeface="Bubbler One"/>
                <a:ea typeface="Bubbler One"/>
                <a:cs typeface="Bubbler One"/>
                <a:sym typeface="Bubbler One"/>
              </a:defRPr>
            </a:lvl4pPr>
            <a:lvl5pPr lvl="4" rtl="0" algn="ctr">
              <a:spcBef>
                <a:spcPts val="0"/>
              </a:spcBef>
              <a:spcAft>
                <a:spcPts val="0"/>
              </a:spcAft>
              <a:buSzPts val="12000"/>
              <a:buFont typeface="Bubbler One"/>
              <a:buNone/>
              <a:defRPr sz="12000">
                <a:latin typeface="Bubbler One"/>
                <a:ea typeface="Bubbler One"/>
                <a:cs typeface="Bubbler One"/>
                <a:sym typeface="Bubbler One"/>
              </a:defRPr>
            </a:lvl5pPr>
            <a:lvl6pPr lvl="5" rtl="0" algn="ctr">
              <a:spcBef>
                <a:spcPts val="0"/>
              </a:spcBef>
              <a:spcAft>
                <a:spcPts val="0"/>
              </a:spcAft>
              <a:buSzPts val="12000"/>
              <a:buFont typeface="Bubbler One"/>
              <a:buNone/>
              <a:defRPr sz="12000">
                <a:latin typeface="Bubbler One"/>
                <a:ea typeface="Bubbler One"/>
                <a:cs typeface="Bubbler One"/>
                <a:sym typeface="Bubbler One"/>
              </a:defRPr>
            </a:lvl6pPr>
            <a:lvl7pPr lvl="6" rtl="0" algn="ctr">
              <a:spcBef>
                <a:spcPts val="0"/>
              </a:spcBef>
              <a:spcAft>
                <a:spcPts val="0"/>
              </a:spcAft>
              <a:buSzPts val="12000"/>
              <a:buFont typeface="Bubbler One"/>
              <a:buNone/>
              <a:defRPr sz="12000">
                <a:latin typeface="Bubbler One"/>
                <a:ea typeface="Bubbler One"/>
                <a:cs typeface="Bubbler One"/>
                <a:sym typeface="Bubbler One"/>
              </a:defRPr>
            </a:lvl7pPr>
            <a:lvl8pPr lvl="7" rtl="0" algn="ctr">
              <a:spcBef>
                <a:spcPts val="0"/>
              </a:spcBef>
              <a:spcAft>
                <a:spcPts val="0"/>
              </a:spcAft>
              <a:buSzPts val="12000"/>
              <a:buFont typeface="Bubbler One"/>
              <a:buNone/>
              <a:defRPr sz="12000">
                <a:latin typeface="Bubbler One"/>
                <a:ea typeface="Bubbler One"/>
                <a:cs typeface="Bubbler One"/>
                <a:sym typeface="Bubbler One"/>
              </a:defRPr>
            </a:lvl8pPr>
            <a:lvl9pPr lvl="8" rtl="0" algn="ctr">
              <a:spcBef>
                <a:spcPts val="0"/>
              </a:spcBef>
              <a:spcAft>
                <a:spcPts val="0"/>
              </a:spcAft>
              <a:buSzPts val="12000"/>
              <a:buFont typeface="Bubbler One"/>
              <a:buNone/>
              <a:defRPr sz="12000">
                <a:latin typeface="Bubbler One"/>
                <a:ea typeface="Bubbler One"/>
                <a:cs typeface="Bubbler One"/>
                <a:sym typeface="Bubbler One"/>
              </a:defRPr>
            </a:lvl9pPr>
          </a:lstStyle>
          <a:p/>
        </p:txBody>
      </p:sp>
      <p:sp>
        <p:nvSpPr>
          <p:cNvPr id="52" name="Google Shape;52;p13"/>
          <p:cNvSpPr txBox="1"/>
          <p:nvPr>
            <p:ph idx="1" type="subTitle"/>
          </p:nvPr>
        </p:nvSpPr>
        <p:spPr>
          <a:xfrm>
            <a:off x="311700" y="26817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 name="Google Shape;53;p13"/>
          <p:cNvSpPr txBox="1"/>
          <p:nvPr>
            <p:ph idx="12" type="sldNum"/>
          </p:nvPr>
        </p:nvSpPr>
        <p:spPr>
          <a:xfrm>
            <a:off x="8548658" y="-1518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4" name="Google Shape;54;p13"/>
          <p:cNvSpPr txBox="1"/>
          <p:nvPr>
            <p:ph idx="2" type="subTitle"/>
          </p:nvPr>
        </p:nvSpPr>
        <p:spPr>
          <a:xfrm>
            <a:off x="1862400" y="3821725"/>
            <a:ext cx="5419200" cy="536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800">
                <a:solidFill>
                  <a:srgbClr val="777777"/>
                </a:solidFill>
              </a:defRPr>
            </a:lvl1pPr>
            <a:lvl2pPr lvl="1" rtl="0" algn="ctr">
              <a:spcBef>
                <a:spcPts val="1600"/>
              </a:spcBef>
              <a:spcAft>
                <a:spcPts val="0"/>
              </a:spcAft>
              <a:buNone/>
              <a:defRPr>
                <a:solidFill>
                  <a:srgbClr val="777777"/>
                </a:solidFill>
              </a:defRPr>
            </a:lvl2pPr>
            <a:lvl3pPr lvl="2" rtl="0" algn="ctr">
              <a:spcBef>
                <a:spcPts val="1600"/>
              </a:spcBef>
              <a:spcAft>
                <a:spcPts val="0"/>
              </a:spcAft>
              <a:buNone/>
              <a:defRPr>
                <a:solidFill>
                  <a:srgbClr val="777777"/>
                </a:solidFill>
              </a:defRPr>
            </a:lvl3pPr>
            <a:lvl4pPr lvl="3" rtl="0" algn="ctr">
              <a:spcBef>
                <a:spcPts val="1600"/>
              </a:spcBef>
              <a:spcAft>
                <a:spcPts val="0"/>
              </a:spcAft>
              <a:buNone/>
              <a:defRPr>
                <a:solidFill>
                  <a:srgbClr val="777777"/>
                </a:solidFill>
              </a:defRPr>
            </a:lvl4pPr>
            <a:lvl5pPr lvl="4" rtl="0" algn="ctr">
              <a:spcBef>
                <a:spcPts val="1600"/>
              </a:spcBef>
              <a:spcAft>
                <a:spcPts val="0"/>
              </a:spcAft>
              <a:buNone/>
              <a:defRPr>
                <a:solidFill>
                  <a:srgbClr val="777777"/>
                </a:solidFill>
              </a:defRPr>
            </a:lvl5pPr>
            <a:lvl6pPr lvl="5" rtl="0" algn="ctr">
              <a:spcBef>
                <a:spcPts val="1600"/>
              </a:spcBef>
              <a:spcAft>
                <a:spcPts val="0"/>
              </a:spcAft>
              <a:buNone/>
              <a:defRPr>
                <a:solidFill>
                  <a:srgbClr val="777777"/>
                </a:solidFill>
              </a:defRPr>
            </a:lvl6pPr>
            <a:lvl7pPr lvl="6" rtl="0" algn="ctr">
              <a:spcBef>
                <a:spcPts val="1600"/>
              </a:spcBef>
              <a:spcAft>
                <a:spcPts val="0"/>
              </a:spcAft>
              <a:buNone/>
              <a:defRPr>
                <a:solidFill>
                  <a:srgbClr val="777777"/>
                </a:solidFill>
              </a:defRPr>
            </a:lvl7pPr>
            <a:lvl8pPr lvl="7" rtl="0" algn="ctr">
              <a:spcBef>
                <a:spcPts val="1600"/>
              </a:spcBef>
              <a:spcAft>
                <a:spcPts val="0"/>
              </a:spcAft>
              <a:buNone/>
              <a:defRPr>
                <a:solidFill>
                  <a:srgbClr val="777777"/>
                </a:solidFill>
              </a:defRPr>
            </a:lvl8pPr>
            <a:lvl9pPr lvl="8" rtl="0" algn="ctr">
              <a:spcBef>
                <a:spcPts val="1600"/>
              </a:spcBef>
              <a:spcAft>
                <a:spcPts val="1600"/>
              </a:spcAft>
              <a:buNone/>
              <a:defRPr>
                <a:solidFill>
                  <a:srgbClr val="777777"/>
                </a:solidFill>
              </a:defRPr>
            </a:lvl9pPr>
          </a:lstStyle>
          <a:p/>
        </p:txBody>
      </p:sp>
      <p:sp>
        <p:nvSpPr>
          <p:cNvPr id="55" name="Google Shape;55;p13"/>
          <p:cNvSpPr txBox="1"/>
          <p:nvPr>
            <p:ph idx="3" type="subTitle"/>
          </p:nvPr>
        </p:nvSpPr>
        <p:spPr>
          <a:xfrm>
            <a:off x="477600" y="4358425"/>
            <a:ext cx="8188800" cy="536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800">
                <a:solidFill>
                  <a:srgbClr val="777777"/>
                </a:solidFill>
              </a:defRPr>
            </a:lvl1pPr>
            <a:lvl2pPr lvl="1" rtl="0" algn="ctr">
              <a:spcBef>
                <a:spcPts val="1600"/>
              </a:spcBef>
              <a:spcAft>
                <a:spcPts val="0"/>
              </a:spcAft>
              <a:buNone/>
              <a:defRPr>
                <a:solidFill>
                  <a:srgbClr val="777777"/>
                </a:solidFill>
              </a:defRPr>
            </a:lvl2pPr>
            <a:lvl3pPr lvl="2" rtl="0" algn="ctr">
              <a:spcBef>
                <a:spcPts val="1600"/>
              </a:spcBef>
              <a:spcAft>
                <a:spcPts val="0"/>
              </a:spcAft>
              <a:buNone/>
              <a:defRPr>
                <a:solidFill>
                  <a:srgbClr val="777777"/>
                </a:solidFill>
              </a:defRPr>
            </a:lvl3pPr>
            <a:lvl4pPr lvl="3" rtl="0" algn="ctr">
              <a:spcBef>
                <a:spcPts val="1600"/>
              </a:spcBef>
              <a:spcAft>
                <a:spcPts val="0"/>
              </a:spcAft>
              <a:buNone/>
              <a:defRPr>
                <a:solidFill>
                  <a:srgbClr val="777777"/>
                </a:solidFill>
              </a:defRPr>
            </a:lvl4pPr>
            <a:lvl5pPr lvl="4" rtl="0" algn="ctr">
              <a:spcBef>
                <a:spcPts val="1600"/>
              </a:spcBef>
              <a:spcAft>
                <a:spcPts val="0"/>
              </a:spcAft>
              <a:buNone/>
              <a:defRPr>
                <a:solidFill>
                  <a:srgbClr val="777777"/>
                </a:solidFill>
              </a:defRPr>
            </a:lvl5pPr>
            <a:lvl6pPr lvl="5" rtl="0" algn="ctr">
              <a:spcBef>
                <a:spcPts val="1600"/>
              </a:spcBef>
              <a:spcAft>
                <a:spcPts val="0"/>
              </a:spcAft>
              <a:buNone/>
              <a:defRPr>
                <a:solidFill>
                  <a:srgbClr val="777777"/>
                </a:solidFill>
              </a:defRPr>
            </a:lvl6pPr>
            <a:lvl7pPr lvl="6" rtl="0" algn="ctr">
              <a:spcBef>
                <a:spcPts val="1600"/>
              </a:spcBef>
              <a:spcAft>
                <a:spcPts val="0"/>
              </a:spcAft>
              <a:buNone/>
              <a:defRPr>
                <a:solidFill>
                  <a:srgbClr val="777777"/>
                </a:solidFill>
              </a:defRPr>
            </a:lvl7pPr>
            <a:lvl8pPr lvl="7" rtl="0" algn="ctr">
              <a:spcBef>
                <a:spcPts val="1600"/>
              </a:spcBef>
              <a:spcAft>
                <a:spcPts val="0"/>
              </a:spcAft>
              <a:buNone/>
              <a:defRPr>
                <a:solidFill>
                  <a:srgbClr val="777777"/>
                </a:solidFill>
              </a:defRPr>
            </a:lvl8pPr>
            <a:lvl9pPr lvl="8" rtl="0" algn="ctr">
              <a:spcBef>
                <a:spcPts val="1600"/>
              </a:spcBef>
              <a:spcAft>
                <a:spcPts val="1600"/>
              </a:spcAft>
              <a:buNone/>
              <a:defRPr>
                <a:solidFill>
                  <a:srgbClr val="777777"/>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96DFF"/>
        </a:solidFill>
      </p:bgPr>
    </p:bg>
    <p:spTree>
      <p:nvGrpSpPr>
        <p:cNvPr id="60" name="Shape 60"/>
        <p:cNvGrpSpPr/>
        <p:nvPr/>
      </p:nvGrpSpPr>
      <p:grpSpPr>
        <a:xfrm>
          <a:off x="0" y="0"/>
          <a:ext cx="0" cy="0"/>
          <a:chOff x="0" y="0"/>
          <a:chExt cx="0" cy="0"/>
        </a:xfrm>
      </p:grpSpPr>
      <p:sp>
        <p:nvSpPr>
          <p:cNvPr id="61" name="Google Shape;61;p1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5200"/>
              <a:buNone/>
              <a:defRPr sz="5200">
                <a:solidFill>
                  <a:schemeClr val="lt2"/>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62" name="Google Shape;62;p1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D2DAFF"/>
              </a:buClr>
              <a:buSzPts val="2800"/>
              <a:buNone/>
              <a:defRPr sz="2800">
                <a:solidFill>
                  <a:srgbClr val="D2DAFF"/>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3" name="Google Shape;6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4" name="Shape 64"/>
        <p:cNvGrpSpPr/>
        <p:nvPr/>
      </p:nvGrpSpPr>
      <p:grpSpPr>
        <a:xfrm>
          <a:off x="0" y="0"/>
          <a:ext cx="0" cy="0"/>
          <a:chOff x="0" y="0"/>
          <a:chExt cx="0" cy="0"/>
        </a:xfrm>
      </p:grpSpPr>
      <p:sp>
        <p:nvSpPr>
          <p:cNvPr id="65" name="Google Shape;65;p1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Clr>
                <a:srgbClr val="F95458"/>
              </a:buClr>
              <a:buSzPts val="3600"/>
              <a:buNone/>
              <a:defRPr sz="3600">
                <a:solidFill>
                  <a:srgbClr val="F95458"/>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6" name="Google Shape;6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7" name="Shape 67"/>
        <p:cNvGrpSpPr/>
        <p:nvPr/>
      </p:nvGrpSpPr>
      <p:grpSpPr>
        <a:xfrm>
          <a:off x="0" y="0"/>
          <a:ext cx="0" cy="0"/>
          <a:chOff x="0" y="0"/>
          <a:chExt cx="0" cy="0"/>
        </a:xfrm>
      </p:grpSpPr>
      <p:sp>
        <p:nvSpPr>
          <p:cNvPr id="68" name="Google Shape;6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9" name="Google Shape;6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70" name="Google Shape;70;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sp>
        <p:nvSpPr>
          <p:cNvPr id="72" name="Google Shape;7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3" name="Google Shape;73;p18"/>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74" name="Google Shape;74;p18"/>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6" name="Shape 76"/>
        <p:cNvGrpSpPr/>
        <p:nvPr/>
      </p:nvGrpSpPr>
      <p:grpSpPr>
        <a:xfrm>
          <a:off x="0" y="0"/>
          <a:ext cx="0" cy="0"/>
          <a:chOff x="0" y="0"/>
          <a:chExt cx="0" cy="0"/>
        </a:xfrm>
      </p:grpSpPr>
      <p:sp>
        <p:nvSpPr>
          <p:cNvPr id="77" name="Google Shape;77;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8" name="Google Shape;78;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9" name="Shape 79"/>
        <p:cNvGrpSpPr/>
        <p:nvPr/>
      </p:nvGrpSpPr>
      <p:grpSpPr>
        <a:xfrm>
          <a:off x="0" y="0"/>
          <a:ext cx="0" cy="0"/>
          <a:chOff x="0" y="0"/>
          <a:chExt cx="0" cy="0"/>
        </a:xfrm>
      </p:grpSpPr>
      <p:sp>
        <p:nvSpPr>
          <p:cNvPr id="80" name="Google Shape;80;p20"/>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1" name="Google Shape;81;p20"/>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3" name="Shape 83"/>
        <p:cNvGrpSpPr/>
        <p:nvPr/>
      </p:nvGrpSpPr>
      <p:grpSpPr>
        <a:xfrm>
          <a:off x="0" y="0"/>
          <a:ext cx="0" cy="0"/>
          <a:chOff x="0" y="0"/>
          <a:chExt cx="0" cy="0"/>
        </a:xfrm>
      </p:grpSpPr>
      <p:sp>
        <p:nvSpPr>
          <p:cNvPr id="84" name="Google Shape;84;p21"/>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Clr>
                <a:srgbClr val="F95458"/>
              </a:buClr>
              <a:buSzPts val="4800"/>
              <a:buNone/>
              <a:defRPr sz="4800">
                <a:solidFill>
                  <a:srgbClr val="F95458"/>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Clr>
                <a:srgbClr val="F95458"/>
              </a:buClr>
              <a:buSzPts val="3600"/>
              <a:buNone/>
              <a:defRPr sz="3600">
                <a:solidFill>
                  <a:srgbClr val="F95458"/>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6" name="Shape 86"/>
        <p:cNvGrpSpPr/>
        <p:nvPr/>
      </p:nvGrpSpPr>
      <p:grpSpPr>
        <a:xfrm>
          <a:off x="0" y="0"/>
          <a:ext cx="0" cy="0"/>
          <a:chOff x="0" y="0"/>
          <a:chExt cx="0" cy="0"/>
        </a:xfrm>
      </p:grpSpPr>
      <p:sp>
        <p:nvSpPr>
          <p:cNvPr id="87" name="Google Shape;87;p2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2"/>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9" name="Google Shape;89;p22"/>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90" name="Google Shape;90;p22"/>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91" name="Google Shape;91;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2" name="Shape 92"/>
        <p:cNvGrpSpPr/>
        <p:nvPr/>
      </p:nvGrpSpPr>
      <p:grpSpPr>
        <a:xfrm>
          <a:off x="0" y="0"/>
          <a:ext cx="0" cy="0"/>
          <a:chOff x="0" y="0"/>
          <a:chExt cx="0" cy="0"/>
        </a:xfrm>
      </p:grpSpPr>
      <p:sp>
        <p:nvSpPr>
          <p:cNvPr id="93" name="Google Shape;93;p23"/>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94" name="Google Shape;94;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5" name="Shape 95"/>
        <p:cNvGrpSpPr/>
        <p:nvPr/>
      </p:nvGrpSpPr>
      <p:grpSpPr>
        <a:xfrm>
          <a:off x="0" y="0"/>
          <a:ext cx="0" cy="0"/>
          <a:chOff x="0" y="0"/>
          <a:chExt cx="0" cy="0"/>
        </a:xfrm>
      </p:grpSpPr>
      <p:sp>
        <p:nvSpPr>
          <p:cNvPr id="96" name="Google Shape;96;p2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7" name="Google Shape;97;p24"/>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98" name="Google Shape;98;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9" name="Shape 99"/>
        <p:cNvGrpSpPr/>
        <p:nvPr/>
      </p:nvGrpSpPr>
      <p:grpSpPr>
        <a:xfrm>
          <a:off x="0" y="0"/>
          <a:ext cx="0" cy="0"/>
          <a:chOff x="0" y="0"/>
          <a:chExt cx="0" cy="0"/>
        </a:xfrm>
      </p:grpSpPr>
      <p:sp>
        <p:nvSpPr>
          <p:cNvPr id="100" name="Google Shape;100;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101" name="Shape 101"/>
        <p:cNvGrpSpPr/>
        <p:nvPr/>
      </p:nvGrpSpPr>
      <p:grpSpPr>
        <a:xfrm>
          <a:off x="0" y="0"/>
          <a:ext cx="0" cy="0"/>
          <a:chOff x="0" y="0"/>
          <a:chExt cx="0" cy="0"/>
        </a:xfrm>
      </p:grpSpPr>
      <p:sp>
        <p:nvSpPr>
          <p:cNvPr id="102" name="Google Shape;102;p26"/>
          <p:cNvSpPr txBox="1"/>
          <p:nvPr>
            <p:ph type="ctrTitle"/>
          </p:nvPr>
        </p:nvSpPr>
        <p:spPr>
          <a:xfrm>
            <a:off x="311708" y="1125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CC333F"/>
              </a:buClr>
              <a:buSzPts val="6000"/>
              <a:buNone/>
              <a:defRPr sz="6000">
                <a:solidFill>
                  <a:srgbClr val="CC333F"/>
                </a:solidFill>
              </a:defRPr>
            </a:lvl1pPr>
            <a:lvl2pPr lvl="1" algn="ctr">
              <a:spcBef>
                <a:spcPts val="0"/>
              </a:spcBef>
              <a:spcAft>
                <a:spcPts val="0"/>
              </a:spcAft>
              <a:buSzPts val="12000"/>
              <a:buFont typeface="Bubbler One"/>
              <a:buNone/>
              <a:defRPr sz="12000">
                <a:latin typeface="Bubbler One"/>
                <a:ea typeface="Bubbler One"/>
                <a:cs typeface="Bubbler One"/>
                <a:sym typeface="Bubbler One"/>
              </a:defRPr>
            </a:lvl2pPr>
            <a:lvl3pPr lvl="2" algn="ctr">
              <a:spcBef>
                <a:spcPts val="0"/>
              </a:spcBef>
              <a:spcAft>
                <a:spcPts val="0"/>
              </a:spcAft>
              <a:buSzPts val="12000"/>
              <a:buFont typeface="Bubbler One"/>
              <a:buNone/>
              <a:defRPr sz="12000">
                <a:latin typeface="Bubbler One"/>
                <a:ea typeface="Bubbler One"/>
                <a:cs typeface="Bubbler One"/>
                <a:sym typeface="Bubbler One"/>
              </a:defRPr>
            </a:lvl3pPr>
            <a:lvl4pPr lvl="3" algn="ctr">
              <a:spcBef>
                <a:spcPts val="0"/>
              </a:spcBef>
              <a:spcAft>
                <a:spcPts val="0"/>
              </a:spcAft>
              <a:buSzPts val="12000"/>
              <a:buFont typeface="Bubbler One"/>
              <a:buNone/>
              <a:defRPr sz="12000">
                <a:latin typeface="Bubbler One"/>
                <a:ea typeface="Bubbler One"/>
                <a:cs typeface="Bubbler One"/>
                <a:sym typeface="Bubbler One"/>
              </a:defRPr>
            </a:lvl4pPr>
            <a:lvl5pPr lvl="4" algn="ctr">
              <a:spcBef>
                <a:spcPts val="0"/>
              </a:spcBef>
              <a:spcAft>
                <a:spcPts val="0"/>
              </a:spcAft>
              <a:buSzPts val="12000"/>
              <a:buFont typeface="Bubbler One"/>
              <a:buNone/>
              <a:defRPr sz="12000">
                <a:latin typeface="Bubbler One"/>
                <a:ea typeface="Bubbler One"/>
                <a:cs typeface="Bubbler One"/>
                <a:sym typeface="Bubbler One"/>
              </a:defRPr>
            </a:lvl5pPr>
            <a:lvl6pPr lvl="5" algn="ctr">
              <a:spcBef>
                <a:spcPts val="0"/>
              </a:spcBef>
              <a:spcAft>
                <a:spcPts val="0"/>
              </a:spcAft>
              <a:buSzPts val="12000"/>
              <a:buFont typeface="Bubbler One"/>
              <a:buNone/>
              <a:defRPr sz="12000">
                <a:latin typeface="Bubbler One"/>
                <a:ea typeface="Bubbler One"/>
                <a:cs typeface="Bubbler One"/>
                <a:sym typeface="Bubbler One"/>
              </a:defRPr>
            </a:lvl6pPr>
            <a:lvl7pPr lvl="6" algn="ctr">
              <a:spcBef>
                <a:spcPts val="0"/>
              </a:spcBef>
              <a:spcAft>
                <a:spcPts val="0"/>
              </a:spcAft>
              <a:buSzPts val="12000"/>
              <a:buFont typeface="Bubbler One"/>
              <a:buNone/>
              <a:defRPr sz="12000">
                <a:latin typeface="Bubbler One"/>
                <a:ea typeface="Bubbler One"/>
                <a:cs typeface="Bubbler One"/>
                <a:sym typeface="Bubbler One"/>
              </a:defRPr>
            </a:lvl7pPr>
            <a:lvl8pPr lvl="7" algn="ctr">
              <a:spcBef>
                <a:spcPts val="0"/>
              </a:spcBef>
              <a:spcAft>
                <a:spcPts val="0"/>
              </a:spcAft>
              <a:buSzPts val="12000"/>
              <a:buFont typeface="Bubbler One"/>
              <a:buNone/>
              <a:defRPr sz="12000">
                <a:latin typeface="Bubbler One"/>
                <a:ea typeface="Bubbler One"/>
                <a:cs typeface="Bubbler One"/>
                <a:sym typeface="Bubbler One"/>
              </a:defRPr>
            </a:lvl8pPr>
            <a:lvl9pPr lvl="8" algn="ctr">
              <a:spcBef>
                <a:spcPts val="0"/>
              </a:spcBef>
              <a:spcAft>
                <a:spcPts val="0"/>
              </a:spcAft>
              <a:buSzPts val="12000"/>
              <a:buFont typeface="Bubbler One"/>
              <a:buNone/>
              <a:defRPr sz="12000">
                <a:latin typeface="Bubbler One"/>
                <a:ea typeface="Bubbler One"/>
                <a:cs typeface="Bubbler One"/>
                <a:sym typeface="Bubbler One"/>
              </a:defRPr>
            </a:lvl9pPr>
          </a:lstStyle>
          <a:p/>
        </p:txBody>
      </p:sp>
      <p:sp>
        <p:nvSpPr>
          <p:cNvPr id="103" name="Google Shape;103;p26"/>
          <p:cNvSpPr txBox="1"/>
          <p:nvPr>
            <p:ph idx="1" type="subTitle"/>
          </p:nvPr>
        </p:nvSpPr>
        <p:spPr>
          <a:xfrm>
            <a:off x="311700" y="26817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04" name="Google Shape;104;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26"/>
          <p:cNvSpPr txBox="1"/>
          <p:nvPr>
            <p:ph idx="2" type="subTitle"/>
          </p:nvPr>
        </p:nvSpPr>
        <p:spPr>
          <a:xfrm>
            <a:off x="1862400" y="3821725"/>
            <a:ext cx="5419200" cy="536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2800">
                <a:solidFill>
                  <a:srgbClr val="777777"/>
                </a:solidFill>
              </a:defRPr>
            </a:lvl1pPr>
            <a:lvl2pPr lvl="1" algn="ctr">
              <a:spcBef>
                <a:spcPts val="1600"/>
              </a:spcBef>
              <a:spcAft>
                <a:spcPts val="0"/>
              </a:spcAft>
              <a:buNone/>
              <a:defRPr>
                <a:solidFill>
                  <a:srgbClr val="777777"/>
                </a:solidFill>
              </a:defRPr>
            </a:lvl2pPr>
            <a:lvl3pPr lvl="2" algn="ctr">
              <a:spcBef>
                <a:spcPts val="1600"/>
              </a:spcBef>
              <a:spcAft>
                <a:spcPts val="0"/>
              </a:spcAft>
              <a:buNone/>
              <a:defRPr>
                <a:solidFill>
                  <a:srgbClr val="777777"/>
                </a:solidFill>
              </a:defRPr>
            </a:lvl3pPr>
            <a:lvl4pPr lvl="3" algn="ctr">
              <a:spcBef>
                <a:spcPts val="1600"/>
              </a:spcBef>
              <a:spcAft>
                <a:spcPts val="0"/>
              </a:spcAft>
              <a:buNone/>
              <a:defRPr>
                <a:solidFill>
                  <a:srgbClr val="777777"/>
                </a:solidFill>
              </a:defRPr>
            </a:lvl4pPr>
            <a:lvl5pPr lvl="4" algn="ctr">
              <a:spcBef>
                <a:spcPts val="1600"/>
              </a:spcBef>
              <a:spcAft>
                <a:spcPts val="0"/>
              </a:spcAft>
              <a:buNone/>
              <a:defRPr>
                <a:solidFill>
                  <a:srgbClr val="777777"/>
                </a:solidFill>
              </a:defRPr>
            </a:lvl5pPr>
            <a:lvl6pPr lvl="5" algn="ctr">
              <a:spcBef>
                <a:spcPts val="1600"/>
              </a:spcBef>
              <a:spcAft>
                <a:spcPts val="0"/>
              </a:spcAft>
              <a:buNone/>
              <a:defRPr>
                <a:solidFill>
                  <a:srgbClr val="777777"/>
                </a:solidFill>
              </a:defRPr>
            </a:lvl6pPr>
            <a:lvl7pPr lvl="6" algn="ctr">
              <a:spcBef>
                <a:spcPts val="1600"/>
              </a:spcBef>
              <a:spcAft>
                <a:spcPts val="0"/>
              </a:spcAft>
              <a:buNone/>
              <a:defRPr>
                <a:solidFill>
                  <a:srgbClr val="777777"/>
                </a:solidFill>
              </a:defRPr>
            </a:lvl7pPr>
            <a:lvl8pPr lvl="7" algn="ctr">
              <a:spcBef>
                <a:spcPts val="1600"/>
              </a:spcBef>
              <a:spcAft>
                <a:spcPts val="0"/>
              </a:spcAft>
              <a:buNone/>
              <a:defRPr>
                <a:solidFill>
                  <a:srgbClr val="777777"/>
                </a:solidFill>
              </a:defRPr>
            </a:lvl8pPr>
            <a:lvl9pPr lvl="8" algn="ctr">
              <a:spcBef>
                <a:spcPts val="1600"/>
              </a:spcBef>
              <a:spcAft>
                <a:spcPts val="1600"/>
              </a:spcAft>
              <a:buNone/>
              <a:defRPr>
                <a:solidFill>
                  <a:srgbClr val="777777"/>
                </a:solidFill>
              </a:defRPr>
            </a:lvl9pPr>
          </a:lstStyle>
          <a:p/>
        </p:txBody>
      </p:sp>
      <p:sp>
        <p:nvSpPr>
          <p:cNvPr id="106" name="Google Shape;106;p26"/>
          <p:cNvSpPr txBox="1"/>
          <p:nvPr>
            <p:ph idx="3" type="subTitle"/>
          </p:nvPr>
        </p:nvSpPr>
        <p:spPr>
          <a:xfrm>
            <a:off x="477600" y="4358425"/>
            <a:ext cx="8188800" cy="536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2800">
                <a:solidFill>
                  <a:srgbClr val="777777"/>
                </a:solidFill>
              </a:defRPr>
            </a:lvl1pPr>
            <a:lvl2pPr lvl="1" algn="ctr">
              <a:spcBef>
                <a:spcPts val="1600"/>
              </a:spcBef>
              <a:spcAft>
                <a:spcPts val="0"/>
              </a:spcAft>
              <a:buNone/>
              <a:defRPr>
                <a:solidFill>
                  <a:srgbClr val="777777"/>
                </a:solidFill>
              </a:defRPr>
            </a:lvl2pPr>
            <a:lvl3pPr lvl="2" algn="ctr">
              <a:spcBef>
                <a:spcPts val="1600"/>
              </a:spcBef>
              <a:spcAft>
                <a:spcPts val="0"/>
              </a:spcAft>
              <a:buNone/>
              <a:defRPr>
                <a:solidFill>
                  <a:srgbClr val="777777"/>
                </a:solidFill>
              </a:defRPr>
            </a:lvl3pPr>
            <a:lvl4pPr lvl="3" algn="ctr">
              <a:spcBef>
                <a:spcPts val="1600"/>
              </a:spcBef>
              <a:spcAft>
                <a:spcPts val="0"/>
              </a:spcAft>
              <a:buNone/>
              <a:defRPr>
                <a:solidFill>
                  <a:srgbClr val="777777"/>
                </a:solidFill>
              </a:defRPr>
            </a:lvl4pPr>
            <a:lvl5pPr lvl="4" algn="ctr">
              <a:spcBef>
                <a:spcPts val="1600"/>
              </a:spcBef>
              <a:spcAft>
                <a:spcPts val="0"/>
              </a:spcAft>
              <a:buNone/>
              <a:defRPr>
                <a:solidFill>
                  <a:srgbClr val="777777"/>
                </a:solidFill>
              </a:defRPr>
            </a:lvl5pPr>
            <a:lvl6pPr lvl="5" algn="ctr">
              <a:spcBef>
                <a:spcPts val="1600"/>
              </a:spcBef>
              <a:spcAft>
                <a:spcPts val="0"/>
              </a:spcAft>
              <a:buNone/>
              <a:defRPr>
                <a:solidFill>
                  <a:srgbClr val="777777"/>
                </a:solidFill>
              </a:defRPr>
            </a:lvl6pPr>
            <a:lvl7pPr lvl="6" algn="ctr">
              <a:spcBef>
                <a:spcPts val="1600"/>
              </a:spcBef>
              <a:spcAft>
                <a:spcPts val="0"/>
              </a:spcAft>
              <a:buNone/>
              <a:defRPr>
                <a:solidFill>
                  <a:srgbClr val="777777"/>
                </a:solidFill>
              </a:defRPr>
            </a:lvl7pPr>
            <a:lvl8pPr lvl="7" algn="ctr">
              <a:spcBef>
                <a:spcPts val="1600"/>
              </a:spcBef>
              <a:spcAft>
                <a:spcPts val="0"/>
              </a:spcAft>
              <a:buNone/>
              <a:defRPr>
                <a:solidFill>
                  <a:srgbClr val="777777"/>
                </a:solidFill>
              </a:defRPr>
            </a:lvl8pPr>
            <a:lvl9pPr lvl="8" algn="ctr">
              <a:spcBef>
                <a:spcPts val="1600"/>
              </a:spcBef>
              <a:spcAft>
                <a:spcPts val="1600"/>
              </a:spcAft>
              <a:buNone/>
              <a:defRPr>
                <a:solidFill>
                  <a:srgbClr val="777777"/>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Clr>
                <a:srgbClr val="F95458"/>
              </a:buClr>
              <a:buSzPts val="4800"/>
              <a:buNone/>
              <a:defRPr sz="4800">
                <a:solidFill>
                  <a:srgbClr val="F95458"/>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2.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FEFE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396DFF"/>
              </a:buClr>
              <a:buSzPts val="2800"/>
              <a:buFont typeface="Avenir"/>
              <a:buNone/>
              <a:defRPr sz="2800">
                <a:solidFill>
                  <a:srgbClr val="396DFF"/>
                </a:solidFill>
                <a:latin typeface="Avenir"/>
                <a:ea typeface="Avenir"/>
                <a:cs typeface="Avenir"/>
                <a:sym typeface="Avenir"/>
              </a:defRPr>
            </a:lvl1pPr>
            <a:lvl2pPr lvl="1">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2pPr>
            <a:lvl3pPr lvl="2">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3pPr>
            <a:lvl4pPr lvl="3">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4pPr>
            <a:lvl5pPr lvl="4">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5pPr>
            <a:lvl6pPr lvl="5">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6pPr>
            <a:lvl7pPr lvl="6">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7pPr>
            <a:lvl8pPr lvl="7">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8pPr>
            <a:lvl9pPr lvl="8">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0A369D"/>
              </a:buClr>
              <a:buSzPts val="1800"/>
              <a:buFont typeface="Open Sans"/>
              <a:buChar char="●"/>
              <a:defRPr sz="1800">
                <a:solidFill>
                  <a:srgbClr val="0A369D"/>
                </a:solidFill>
                <a:latin typeface="Open Sans"/>
                <a:ea typeface="Open Sans"/>
                <a:cs typeface="Open Sans"/>
                <a:sym typeface="Open Sans"/>
              </a:defRPr>
            </a:lvl1pPr>
            <a:lvl2pPr indent="-317500" lvl="1" marL="9144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2pPr>
            <a:lvl3pPr indent="-317500" lvl="2" marL="13716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3pPr>
            <a:lvl4pPr indent="-317500" lvl="3" marL="18288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4pPr>
            <a:lvl5pPr indent="-317500" lvl="4" marL="22860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5pPr>
            <a:lvl6pPr indent="-317500" lvl="5" marL="27432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6pPr>
            <a:lvl7pPr indent="-317500" lvl="6" marL="32004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7pPr>
            <a:lvl8pPr indent="-317500" lvl="7" marL="36576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8pPr>
            <a:lvl9pPr indent="-317500" lvl="8" marL="4114800">
              <a:lnSpc>
                <a:spcPct val="115000"/>
              </a:lnSpc>
              <a:spcBef>
                <a:spcPts val="1600"/>
              </a:spcBef>
              <a:spcAft>
                <a:spcPts val="1600"/>
              </a:spcAft>
              <a:buClr>
                <a:srgbClr val="0A369D"/>
              </a:buClr>
              <a:buSzPts val="1400"/>
              <a:buFont typeface="Open Sans"/>
              <a:buChar char="■"/>
              <a:defRPr>
                <a:solidFill>
                  <a:srgbClr val="0A369D"/>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b="1" sz="1000">
                <a:solidFill>
                  <a:srgbClr val="0A369D"/>
                </a:solidFill>
                <a:latin typeface="Avenir"/>
                <a:ea typeface="Avenir"/>
                <a:cs typeface="Avenir"/>
                <a:sym typeface="Avenir"/>
              </a:defRPr>
            </a:lvl1pPr>
            <a:lvl2pPr lvl="1" algn="r">
              <a:buNone/>
              <a:defRPr b="1" sz="1000">
                <a:solidFill>
                  <a:srgbClr val="0A369D"/>
                </a:solidFill>
                <a:latin typeface="Avenir"/>
                <a:ea typeface="Avenir"/>
                <a:cs typeface="Avenir"/>
                <a:sym typeface="Avenir"/>
              </a:defRPr>
            </a:lvl2pPr>
            <a:lvl3pPr lvl="2" algn="r">
              <a:buNone/>
              <a:defRPr b="1" sz="1000">
                <a:solidFill>
                  <a:srgbClr val="0A369D"/>
                </a:solidFill>
                <a:latin typeface="Avenir"/>
                <a:ea typeface="Avenir"/>
                <a:cs typeface="Avenir"/>
                <a:sym typeface="Avenir"/>
              </a:defRPr>
            </a:lvl3pPr>
            <a:lvl4pPr lvl="3" algn="r">
              <a:buNone/>
              <a:defRPr b="1" sz="1000">
                <a:solidFill>
                  <a:srgbClr val="0A369D"/>
                </a:solidFill>
                <a:latin typeface="Avenir"/>
                <a:ea typeface="Avenir"/>
                <a:cs typeface="Avenir"/>
                <a:sym typeface="Avenir"/>
              </a:defRPr>
            </a:lvl4pPr>
            <a:lvl5pPr lvl="4" algn="r">
              <a:buNone/>
              <a:defRPr b="1" sz="1000">
                <a:solidFill>
                  <a:srgbClr val="0A369D"/>
                </a:solidFill>
                <a:latin typeface="Avenir"/>
                <a:ea typeface="Avenir"/>
                <a:cs typeface="Avenir"/>
                <a:sym typeface="Avenir"/>
              </a:defRPr>
            </a:lvl5pPr>
            <a:lvl6pPr lvl="5" algn="r">
              <a:buNone/>
              <a:defRPr b="1" sz="1000">
                <a:solidFill>
                  <a:srgbClr val="0A369D"/>
                </a:solidFill>
                <a:latin typeface="Avenir"/>
                <a:ea typeface="Avenir"/>
                <a:cs typeface="Avenir"/>
                <a:sym typeface="Avenir"/>
              </a:defRPr>
            </a:lvl6pPr>
            <a:lvl7pPr lvl="6" algn="r">
              <a:buNone/>
              <a:defRPr b="1" sz="1000">
                <a:solidFill>
                  <a:srgbClr val="0A369D"/>
                </a:solidFill>
                <a:latin typeface="Avenir"/>
                <a:ea typeface="Avenir"/>
                <a:cs typeface="Avenir"/>
                <a:sym typeface="Avenir"/>
              </a:defRPr>
            </a:lvl7pPr>
            <a:lvl8pPr lvl="7" algn="r">
              <a:buNone/>
              <a:defRPr b="1" sz="1000">
                <a:solidFill>
                  <a:srgbClr val="0A369D"/>
                </a:solidFill>
                <a:latin typeface="Avenir"/>
                <a:ea typeface="Avenir"/>
                <a:cs typeface="Avenir"/>
                <a:sym typeface="Avenir"/>
              </a:defRPr>
            </a:lvl8pPr>
            <a:lvl9pPr lvl="8" algn="r">
              <a:buNone/>
              <a:defRPr b="1" sz="1000">
                <a:solidFill>
                  <a:srgbClr val="0A369D"/>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FEFEF"/>
        </a:solidFill>
      </p:bgPr>
    </p:bg>
    <p:spTree>
      <p:nvGrpSpPr>
        <p:cNvPr id="56" name="Shape 56"/>
        <p:cNvGrpSpPr/>
        <p:nvPr/>
      </p:nvGrpSpPr>
      <p:grpSpPr>
        <a:xfrm>
          <a:off x="0" y="0"/>
          <a:ext cx="0" cy="0"/>
          <a:chOff x="0" y="0"/>
          <a:chExt cx="0" cy="0"/>
        </a:xfrm>
      </p:grpSpPr>
      <p:sp>
        <p:nvSpPr>
          <p:cNvPr id="57" name="Google Shape;57;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396DFF"/>
              </a:buClr>
              <a:buSzPts val="2800"/>
              <a:buFont typeface="Avenir"/>
              <a:buNone/>
              <a:defRPr sz="2800">
                <a:solidFill>
                  <a:srgbClr val="396DFF"/>
                </a:solidFill>
                <a:latin typeface="Avenir"/>
                <a:ea typeface="Avenir"/>
                <a:cs typeface="Avenir"/>
                <a:sym typeface="Avenir"/>
              </a:defRPr>
            </a:lvl1pPr>
            <a:lvl2pPr lvl="1">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2pPr>
            <a:lvl3pPr lvl="2">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3pPr>
            <a:lvl4pPr lvl="3">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4pPr>
            <a:lvl5pPr lvl="4">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5pPr>
            <a:lvl6pPr lvl="5">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6pPr>
            <a:lvl7pPr lvl="6">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7pPr>
            <a:lvl8pPr lvl="7">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8pPr>
            <a:lvl9pPr lvl="8">
              <a:spcBef>
                <a:spcPts val="0"/>
              </a:spcBef>
              <a:spcAft>
                <a:spcPts val="0"/>
              </a:spcAft>
              <a:buClr>
                <a:srgbClr val="FFFFFF"/>
              </a:buClr>
              <a:buSzPts val="2800"/>
              <a:buFont typeface="Avenir"/>
              <a:buNone/>
              <a:defRPr sz="2800">
                <a:solidFill>
                  <a:srgbClr val="FFFFFF"/>
                </a:solidFill>
                <a:latin typeface="Avenir"/>
                <a:ea typeface="Avenir"/>
                <a:cs typeface="Avenir"/>
                <a:sym typeface="Avenir"/>
              </a:defRPr>
            </a:lvl9pPr>
          </a:lstStyle>
          <a:p/>
        </p:txBody>
      </p:sp>
      <p:sp>
        <p:nvSpPr>
          <p:cNvPr id="58" name="Google Shape;58;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0A369D"/>
              </a:buClr>
              <a:buSzPts val="1800"/>
              <a:buFont typeface="Open Sans"/>
              <a:buChar char="●"/>
              <a:defRPr sz="1800">
                <a:solidFill>
                  <a:srgbClr val="0A369D"/>
                </a:solidFill>
                <a:latin typeface="Open Sans"/>
                <a:ea typeface="Open Sans"/>
                <a:cs typeface="Open Sans"/>
                <a:sym typeface="Open Sans"/>
              </a:defRPr>
            </a:lvl1pPr>
            <a:lvl2pPr indent="-317500" lvl="1" marL="9144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2pPr>
            <a:lvl3pPr indent="-317500" lvl="2" marL="13716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3pPr>
            <a:lvl4pPr indent="-317500" lvl="3" marL="18288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4pPr>
            <a:lvl5pPr indent="-317500" lvl="4" marL="22860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5pPr>
            <a:lvl6pPr indent="-317500" lvl="5" marL="27432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6pPr>
            <a:lvl7pPr indent="-317500" lvl="6" marL="32004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7pPr>
            <a:lvl8pPr indent="-317500" lvl="7" marL="3657600">
              <a:lnSpc>
                <a:spcPct val="115000"/>
              </a:lnSpc>
              <a:spcBef>
                <a:spcPts val="1600"/>
              </a:spcBef>
              <a:spcAft>
                <a:spcPts val="0"/>
              </a:spcAft>
              <a:buClr>
                <a:srgbClr val="0A369D"/>
              </a:buClr>
              <a:buSzPts val="1400"/>
              <a:buFont typeface="Open Sans"/>
              <a:buChar char="○"/>
              <a:defRPr>
                <a:solidFill>
                  <a:srgbClr val="0A369D"/>
                </a:solidFill>
                <a:latin typeface="Open Sans"/>
                <a:ea typeface="Open Sans"/>
                <a:cs typeface="Open Sans"/>
                <a:sym typeface="Open Sans"/>
              </a:defRPr>
            </a:lvl8pPr>
            <a:lvl9pPr indent="-317500" lvl="8" marL="4114800">
              <a:lnSpc>
                <a:spcPct val="115000"/>
              </a:lnSpc>
              <a:spcBef>
                <a:spcPts val="1600"/>
              </a:spcBef>
              <a:spcAft>
                <a:spcPts val="1600"/>
              </a:spcAft>
              <a:buClr>
                <a:srgbClr val="0A369D"/>
              </a:buClr>
              <a:buSzPts val="1400"/>
              <a:buFont typeface="Open Sans"/>
              <a:buChar char="■"/>
              <a:defRPr>
                <a:solidFill>
                  <a:srgbClr val="0A369D"/>
                </a:solidFill>
                <a:latin typeface="Open Sans"/>
                <a:ea typeface="Open Sans"/>
                <a:cs typeface="Open Sans"/>
                <a:sym typeface="Open Sans"/>
              </a:defRPr>
            </a:lvl9pPr>
          </a:lstStyle>
          <a:p/>
        </p:txBody>
      </p:sp>
      <p:sp>
        <p:nvSpPr>
          <p:cNvPr id="59" name="Google Shape;5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rgbClr val="FFFFFF"/>
                </a:solidFill>
                <a:latin typeface="Avenir"/>
                <a:ea typeface="Avenir"/>
                <a:cs typeface="Avenir"/>
                <a:sym typeface="Avenir"/>
              </a:defRPr>
            </a:lvl1pPr>
            <a:lvl2pPr lvl="1" algn="r">
              <a:buNone/>
              <a:defRPr sz="1000">
                <a:solidFill>
                  <a:srgbClr val="FFFFFF"/>
                </a:solidFill>
                <a:latin typeface="Avenir"/>
                <a:ea typeface="Avenir"/>
                <a:cs typeface="Avenir"/>
                <a:sym typeface="Avenir"/>
              </a:defRPr>
            </a:lvl2pPr>
            <a:lvl3pPr lvl="2" algn="r">
              <a:buNone/>
              <a:defRPr sz="1000">
                <a:solidFill>
                  <a:srgbClr val="FFFFFF"/>
                </a:solidFill>
                <a:latin typeface="Avenir"/>
                <a:ea typeface="Avenir"/>
                <a:cs typeface="Avenir"/>
                <a:sym typeface="Avenir"/>
              </a:defRPr>
            </a:lvl3pPr>
            <a:lvl4pPr lvl="3" algn="r">
              <a:buNone/>
              <a:defRPr sz="1000">
                <a:solidFill>
                  <a:srgbClr val="FFFFFF"/>
                </a:solidFill>
                <a:latin typeface="Avenir"/>
                <a:ea typeface="Avenir"/>
                <a:cs typeface="Avenir"/>
                <a:sym typeface="Avenir"/>
              </a:defRPr>
            </a:lvl4pPr>
            <a:lvl5pPr lvl="4" algn="r">
              <a:buNone/>
              <a:defRPr sz="1000">
                <a:solidFill>
                  <a:srgbClr val="FFFFFF"/>
                </a:solidFill>
                <a:latin typeface="Avenir"/>
                <a:ea typeface="Avenir"/>
                <a:cs typeface="Avenir"/>
                <a:sym typeface="Avenir"/>
              </a:defRPr>
            </a:lvl5pPr>
            <a:lvl6pPr lvl="5" algn="r">
              <a:buNone/>
              <a:defRPr sz="1000">
                <a:solidFill>
                  <a:srgbClr val="FFFFFF"/>
                </a:solidFill>
                <a:latin typeface="Avenir"/>
                <a:ea typeface="Avenir"/>
                <a:cs typeface="Avenir"/>
                <a:sym typeface="Avenir"/>
              </a:defRPr>
            </a:lvl6pPr>
            <a:lvl7pPr lvl="6" algn="r">
              <a:buNone/>
              <a:defRPr sz="1000">
                <a:solidFill>
                  <a:srgbClr val="FFFFFF"/>
                </a:solidFill>
                <a:latin typeface="Avenir"/>
                <a:ea typeface="Avenir"/>
                <a:cs typeface="Avenir"/>
                <a:sym typeface="Avenir"/>
              </a:defRPr>
            </a:lvl7pPr>
            <a:lvl8pPr lvl="7" algn="r">
              <a:buNone/>
              <a:defRPr sz="1000">
                <a:solidFill>
                  <a:srgbClr val="FFFFFF"/>
                </a:solidFill>
                <a:latin typeface="Avenir"/>
                <a:ea typeface="Avenir"/>
                <a:cs typeface="Avenir"/>
                <a:sym typeface="Avenir"/>
              </a:defRPr>
            </a:lvl8pPr>
            <a:lvl9pPr lvl="8" algn="r">
              <a:buNone/>
              <a:defRPr sz="1000">
                <a:solidFill>
                  <a:srgbClr val="FFFFF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weblab.is/react-guid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5.png"/><Relationship Id="rId4" Type="http://schemas.openxmlformats.org/officeDocument/2006/relationships/image" Target="../media/image27.png"/><Relationship Id="rId5" Type="http://schemas.openxmlformats.org/officeDocument/2006/relationships/image" Target="../media/image7.png"/><Relationship Id="rId6"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9.png"/><Relationship Id="rId4" Type="http://schemas.openxmlformats.org/officeDocument/2006/relationships/image" Target="../media/image27.png"/><Relationship Id="rId5" Type="http://schemas.openxmlformats.org/officeDocument/2006/relationships/image" Target="../media/image7.png"/><Relationship Id="rId6"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27.png"/><Relationship Id="rId4" Type="http://schemas.openxmlformats.org/officeDocument/2006/relationships/image" Target="../media/image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4.png"/><Relationship Id="rId4" Type="http://schemas.openxmlformats.org/officeDocument/2006/relationships/image" Target="../media/image18.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1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8.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27.png"/><Relationship Id="rId4" Type="http://schemas.openxmlformats.org/officeDocument/2006/relationships/image" Target="../media/image7.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20.png"/><Relationship Id="rId4" Type="http://schemas.openxmlformats.org/officeDocument/2006/relationships/image" Target="../media/image22.png"/><Relationship Id="rId5" Type="http://schemas.openxmlformats.org/officeDocument/2006/relationships/image" Target="../media/image24.png"/><Relationship Id="rId6" Type="http://schemas.openxmlformats.org/officeDocument/2006/relationships/image" Target="../media/image2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20.png"/><Relationship Id="rId4" Type="http://schemas.openxmlformats.org/officeDocument/2006/relationships/image" Target="../media/image22.png"/><Relationship Id="rId5" Type="http://schemas.openxmlformats.org/officeDocument/2006/relationships/image" Target="../media/image24.png"/><Relationship Id="rId6" Type="http://schemas.openxmlformats.org/officeDocument/2006/relationships/image" Target="../media/image23.png"/><Relationship Id="rId7" Type="http://schemas.openxmlformats.org/officeDocument/2006/relationships/image" Target="../media/image2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27.png"/><Relationship Id="rId4" Type="http://schemas.openxmlformats.org/officeDocument/2006/relationships/image" Target="../media/image7.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hyperlink" Target="http://weblab.is/react-guide"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2" name="Google Shape;112;p27"/>
          <p:cNvSpPr txBox="1"/>
          <p:nvPr>
            <p:ph type="ctrTitle"/>
          </p:nvPr>
        </p:nvSpPr>
        <p:spPr>
          <a:xfrm>
            <a:off x="197025" y="1580625"/>
            <a:ext cx="8780100" cy="102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000"/>
              <a:t>W1:</a:t>
            </a:r>
            <a:r>
              <a:rPr lang="en" sz="5000"/>
              <a:t> Static Catbook in React</a:t>
            </a:r>
            <a:endParaRPr sz="5000"/>
          </a:p>
        </p:txBody>
      </p:sp>
      <p:sp>
        <p:nvSpPr>
          <p:cNvPr id="113" name="Google Shape;113;p27"/>
          <p:cNvSpPr txBox="1"/>
          <p:nvPr>
            <p:ph idx="1" type="subTitle"/>
          </p:nvPr>
        </p:nvSpPr>
        <p:spPr>
          <a:xfrm>
            <a:off x="326775" y="28108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Samvit Das</a:t>
            </a:r>
            <a:endParaRPr/>
          </a:p>
          <a:p>
            <a:pPr indent="0" lvl="0" marL="0" rtl="0" algn="ctr">
              <a:spcBef>
                <a:spcPts val="0"/>
              </a:spcBef>
              <a:spcAft>
                <a:spcPts val="0"/>
              </a:spcAft>
              <a:buNone/>
            </a:pPr>
            <a:r>
              <a:rPr lang="en"/>
              <a:t>Abby Chou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6"/>
          <p:cNvSpPr txBox="1"/>
          <p:nvPr>
            <p:ph type="title"/>
          </p:nvPr>
        </p:nvSpPr>
        <p:spPr>
          <a:xfrm>
            <a:off x="458925" y="149250"/>
            <a:ext cx="7911900" cy="2450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396DFF"/>
                </a:solidFill>
              </a:rPr>
              <a:t>Recap: </a:t>
            </a:r>
            <a:r>
              <a:rPr lang="en" sz="7500">
                <a:solidFill>
                  <a:srgbClr val="396DFF"/>
                </a:solidFill>
              </a:rPr>
              <a:t>Props</a:t>
            </a:r>
            <a:endParaRPr sz="7500">
              <a:solidFill>
                <a:srgbClr val="396DFF"/>
              </a:solidFill>
            </a:endParaRPr>
          </a:p>
          <a:p>
            <a:pPr indent="0" lvl="0" marL="0" rtl="0" algn="l">
              <a:spcBef>
                <a:spcPts val="0"/>
              </a:spcBef>
              <a:spcAft>
                <a:spcPts val="0"/>
              </a:spcAft>
              <a:buNone/>
            </a:pPr>
            <a:r>
              <a:rPr lang="en" sz="2800">
                <a:solidFill>
                  <a:srgbClr val="396DFF"/>
                </a:solidFill>
                <a:latin typeface="Proxima Nova"/>
                <a:ea typeface="Proxima Nova"/>
                <a:cs typeface="Proxima Nova"/>
                <a:sym typeface="Proxima Nova"/>
              </a:rPr>
              <a:t>Information </a:t>
            </a:r>
            <a:r>
              <a:rPr lang="en" sz="2800">
                <a:solidFill>
                  <a:srgbClr val="396DFF"/>
                </a:solidFill>
                <a:latin typeface="Proxima Nova"/>
                <a:ea typeface="Proxima Nova"/>
                <a:cs typeface="Proxima Nova"/>
                <a:sym typeface="Proxima Nova"/>
              </a:rPr>
              <a:t>passed from a parent to a child component</a:t>
            </a:r>
            <a:endParaRPr sz="2800">
              <a:solidFill>
                <a:srgbClr val="396DFF"/>
              </a:solidFill>
              <a:latin typeface="Proxima Nova"/>
              <a:ea typeface="Proxima Nova"/>
              <a:cs typeface="Proxima Nova"/>
              <a:sym typeface="Proxima Nova"/>
            </a:endParaRPr>
          </a:p>
        </p:txBody>
      </p:sp>
      <p:sp>
        <p:nvSpPr>
          <p:cNvPr id="248" name="Google Shape;248;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9" name="Google Shape;249;p36"/>
          <p:cNvSpPr txBox="1"/>
          <p:nvPr/>
        </p:nvSpPr>
        <p:spPr>
          <a:xfrm>
            <a:off x="532500" y="3501663"/>
            <a:ext cx="86115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rgbClr val="0000FF"/>
                </a:solidFill>
                <a:latin typeface="Roboto Mono"/>
                <a:ea typeface="Roboto Mono"/>
                <a:cs typeface="Roboto Mono"/>
                <a:sym typeface="Roboto Mono"/>
              </a:rPr>
              <a:t>&lt;Post</a:t>
            </a:r>
            <a:r>
              <a:rPr b="1" lang="en" sz="1900">
                <a:solidFill>
                  <a:srgbClr val="0000FF"/>
                </a:solidFill>
                <a:latin typeface="Roboto Mono"/>
                <a:ea typeface="Roboto Mono"/>
                <a:cs typeface="Roboto Mono"/>
                <a:sym typeface="Roboto Mono"/>
              </a:rPr>
              <a:t> name="Samvit" text="Welcome to web.lab!" </a:t>
            </a:r>
            <a:r>
              <a:rPr lang="en" sz="1900">
                <a:solidFill>
                  <a:srgbClr val="0000FF"/>
                </a:solidFill>
                <a:latin typeface="Roboto Mono"/>
                <a:ea typeface="Roboto Mono"/>
                <a:cs typeface="Roboto Mono"/>
                <a:sym typeface="Roboto Mono"/>
              </a:rPr>
              <a:t>/&gt;</a:t>
            </a:r>
            <a:endParaRPr sz="1900">
              <a:solidFill>
                <a:srgbClr val="0000FF"/>
              </a:solidFill>
              <a:latin typeface="Roboto Mono"/>
              <a:ea typeface="Roboto Mono"/>
              <a:cs typeface="Roboto Mono"/>
              <a:sym typeface="Roboto Mono"/>
            </a:endParaRPr>
          </a:p>
        </p:txBody>
      </p:sp>
      <p:cxnSp>
        <p:nvCxnSpPr>
          <p:cNvPr id="250" name="Google Shape;250;p36"/>
          <p:cNvCxnSpPr/>
          <p:nvPr/>
        </p:nvCxnSpPr>
        <p:spPr>
          <a:xfrm flipH="1">
            <a:off x="2427625" y="2606975"/>
            <a:ext cx="2802000" cy="855900"/>
          </a:xfrm>
          <a:prstGeom prst="straightConnector1">
            <a:avLst/>
          </a:prstGeom>
          <a:noFill/>
          <a:ln cap="flat" cmpd="sng" w="38100">
            <a:solidFill>
              <a:schemeClr val="dk2"/>
            </a:solidFill>
            <a:prstDash val="solid"/>
            <a:round/>
            <a:headEnd len="med" w="med" type="none"/>
            <a:tailEnd len="med" w="med" type="stealth"/>
          </a:ln>
        </p:spPr>
      </p:cxnSp>
      <p:cxnSp>
        <p:nvCxnSpPr>
          <p:cNvPr id="251" name="Google Shape;251;p36"/>
          <p:cNvCxnSpPr/>
          <p:nvPr/>
        </p:nvCxnSpPr>
        <p:spPr>
          <a:xfrm flipH="1">
            <a:off x="5570250" y="2646125"/>
            <a:ext cx="512700" cy="829200"/>
          </a:xfrm>
          <a:prstGeom prst="straightConnector1">
            <a:avLst/>
          </a:prstGeom>
          <a:noFill/>
          <a:ln cap="flat" cmpd="sng" w="38100">
            <a:solidFill>
              <a:schemeClr val="dk2"/>
            </a:solidFill>
            <a:prstDash val="solid"/>
            <a:round/>
            <a:headEnd len="med" w="med" type="none"/>
            <a:tailEnd len="med" w="med" type="stealth"/>
          </a:ln>
        </p:spPr>
      </p:cxnSp>
      <p:sp>
        <p:nvSpPr>
          <p:cNvPr id="252" name="Google Shape;252;p36"/>
          <p:cNvSpPr txBox="1"/>
          <p:nvPr/>
        </p:nvSpPr>
        <p:spPr>
          <a:xfrm>
            <a:off x="5347050" y="2245925"/>
            <a:ext cx="450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These are all props! (the inputs)</a:t>
            </a:r>
            <a:endParaRPr>
              <a:latin typeface="Open Sans"/>
              <a:ea typeface="Open Sans"/>
              <a:cs typeface="Open Sans"/>
              <a:sym typeface="Open Sans"/>
            </a:endParaRPr>
          </a:p>
        </p:txBody>
      </p:sp>
      <p:sp>
        <p:nvSpPr>
          <p:cNvPr id="253" name="Google Shape;253;p36"/>
          <p:cNvSpPr txBox="1"/>
          <p:nvPr/>
        </p:nvSpPr>
        <p:spPr>
          <a:xfrm>
            <a:off x="1888800" y="4208575"/>
            <a:ext cx="5898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props = {name: "Samvit", text: "Welcome to web.lab!"}</a:t>
            </a:r>
            <a:endParaRPr>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7"/>
          <p:cNvSpPr txBox="1"/>
          <p:nvPr>
            <p:ph type="title"/>
          </p:nvPr>
        </p:nvSpPr>
        <p:spPr>
          <a:xfrm>
            <a:off x="495550" y="949050"/>
            <a:ext cx="7911900" cy="324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396DFF"/>
                </a:solidFill>
              </a:rPr>
              <a:t>R</a:t>
            </a:r>
            <a:r>
              <a:rPr lang="en" sz="2400">
                <a:solidFill>
                  <a:srgbClr val="396DFF"/>
                </a:solidFill>
              </a:rPr>
              <a:t>ecap: </a:t>
            </a:r>
            <a:r>
              <a:rPr lang="en" sz="7500">
                <a:solidFill>
                  <a:srgbClr val="396DFF"/>
                </a:solidFill>
              </a:rPr>
              <a:t>State</a:t>
            </a:r>
            <a:endParaRPr sz="7500">
              <a:solidFill>
                <a:srgbClr val="396DFF"/>
              </a:solidFill>
            </a:endParaRPr>
          </a:p>
          <a:p>
            <a:pPr indent="0" lvl="0" marL="0" rtl="0" algn="l">
              <a:spcBef>
                <a:spcPts val="0"/>
              </a:spcBef>
              <a:spcAft>
                <a:spcPts val="0"/>
              </a:spcAft>
              <a:buNone/>
            </a:pPr>
            <a:r>
              <a:rPr b="1" lang="en" sz="2800">
                <a:solidFill>
                  <a:srgbClr val="F95458"/>
                </a:solidFill>
                <a:latin typeface="Proxima Nova"/>
                <a:ea typeface="Proxima Nova"/>
                <a:cs typeface="Proxima Nova"/>
                <a:sym typeface="Proxima Nova"/>
              </a:rPr>
              <a:t>U</a:t>
            </a:r>
            <a:r>
              <a:rPr b="1" lang="en" sz="2800">
                <a:solidFill>
                  <a:srgbClr val="F95458"/>
                </a:solidFill>
                <a:latin typeface="Proxima Nova"/>
                <a:ea typeface="Proxima Nova"/>
                <a:cs typeface="Proxima Nova"/>
                <a:sym typeface="Proxima Nova"/>
              </a:rPr>
              <a:t>pdatable</a:t>
            </a:r>
            <a:r>
              <a:rPr lang="en" sz="2800">
                <a:solidFill>
                  <a:srgbClr val="F95458"/>
                </a:solidFill>
                <a:latin typeface="Proxima Nova"/>
                <a:ea typeface="Proxima Nova"/>
                <a:cs typeface="Proxima Nova"/>
                <a:sym typeface="Proxima Nova"/>
              </a:rPr>
              <a:t> </a:t>
            </a:r>
            <a:r>
              <a:rPr lang="en" sz="2800">
                <a:solidFill>
                  <a:srgbClr val="396DFF"/>
                </a:solidFill>
                <a:latin typeface="Proxima Nova"/>
                <a:ea typeface="Proxima Nova"/>
                <a:cs typeface="Proxima Nova"/>
                <a:sym typeface="Proxima Nova"/>
              </a:rPr>
              <a:t>pieces of information maintained by a component </a:t>
            </a:r>
            <a:endParaRPr sz="2800">
              <a:solidFill>
                <a:srgbClr val="396DFF"/>
              </a:solidFill>
              <a:latin typeface="Proxima Nova"/>
              <a:ea typeface="Proxima Nova"/>
              <a:cs typeface="Proxima Nova"/>
              <a:sym typeface="Proxima Nova"/>
            </a:endParaRPr>
          </a:p>
          <a:p>
            <a:pPr indent="0" lvl="0" marL="0" rtl="0" algn="l">
              <a:spcBef>
                <a:spcPts val="0"/>
              </a:spcBef>
              <a:spcAft>
                <a:spcPts val="0"/>
              </a:spcAft>
              <a:buNone/>
            </a:pPr>
            <a:r>
              <a:t/>
            </a:r>
            <a:endParaRPr sz="2800">
              <a:solidFill>
                <a:srgbClr val="396DFF"/>
              </a:solidFill>
            </a:endParaRPr>
          </a:p>
          <a:p>
            <a:pPr indent="0" lvl="0" marL="0" rtl="0" algn="l">
              <a:spcBef>
                <a:spcPts val="0"/>
              </a:spcBef>
              <a:spcAft>
                <a:spcPts val="0"/>
              </a:spcAft>
              <a:buNone/>
            </a:pPr>
            <a:r>
              <a:t/>
            </a:r>
            <a:endParaRPr b="1" sz="2800">
              <a:solidFill>
                <a:schemeClr val="dk1"/>
              </a:solidFill>
            </a:endParaRPr>
          </a:p>
          <a:p>
            <a:pPr indent="0" lvl="0" marL="0" rtl="0" algn="l">
              <a:spcBef>
                <a:spcPts val="0"/>
              </a:spcBef>
              <a:spcAft>
                <a:spcPts val="0"/>
              </a:spcAft>
              <a:buNone/>
            </a:pPr>
            <a:r>
              <a:rPr lang="en" sz="1900">
                <a:solidFill>
                  <a:srgbClr val="396DFF"/>
                </a:solidFill>
                <a:latin typeface="Roboto Mono"/>
                <a:ea typeface="Roboto Mono"/>
                <a:cs typeface="Roboto Mono"/>
                <a:sym typeface="Roboto Mono"/>
              </a:rPr>
              <a:t>const [status, setStatus] = useState("busy");</a:t>
            </a:r>
            <a:endParaRPr sz="1900">
              <a:solidFill>
                <a:srgbClr val="396DFF"/>
              </a:solidFill>
              <a:latin typeface="Roboto Mono"/>
              <a:ea typeface="Roboto Mono"/>
              <a:cs typeface="Roboto Mono"/>
              <a:sym typeface="Roboto Mono"/>
            </a:endParaRPr>
          </a:p>
          <a:p>
            <a:pPr indent="0" lvl="0" marL="0" rtl="0" algn="l">
              <a:spcBef>
                <a:spcPts val="0"/>
              </a:spcBef>
              <a:spcAft>
                <a:spcPts val="0"/>
              </a:spcAft>
              <a:buNone/>
            </a:pPr>
            <a:r>
              <a:rPr lang="en" sz="1900">
                <a:solidFill>
                  <a:srgbClr val="396DFF"/>
                </a:solidFill>
                <a:latin typeface="Roboto Mono"/>
                <a:ea typeface="Roboto Mono"/>
                <a:cs typeface="Roboto Mono"/>
                <a:sym typeface="Roboto Mono"/>
              </a:rPr>
              <a:t>const [isOnline, setIsOnline] = useState(false);</a:t>
            </a:r>
            <a:endParaRPr sz="1900">
              <a:solidFill>
                <a:srgbClr val="396DFF"/>
              </a:solidFill>
              <a:latin typeface="Roboto Mono"/>
              <a:ea typeface="Roboto Mono"/>
              <a:cs typeface="Roboto Mono"/>
              <a:sym typeface="Roboto Mono"/>
            </a:endParaRPr>
          </a:p>
          <a:p>
            <a:pPr indent="0" lvl="0" marL="0" rtl="0" algn="l">
              <a:spcBef>
                <a:spcPts val="0"/>
              </a:spcBef>
              <a:spcAft>
                <a:spcPts val="0"/>
              </a:spcAft>
              <a:buNone/>
            </a:pPr>
            <a:r>
              <a:t/>
            </a:r>
            <a:endParaRPr sz="2800">
              <a:solidFill>
                <a:srgbClr val="396DFF"/>
              </a:solidFill>
            </a:endParaRPr>
          </a:p>
          <a:p>
            <a:pPr indent="0" lvl="0" marL="0" rtl="0" algn="l">
              <a:spcBef>
                <a:spcPts val="0"/>
              </a:spcBef>
              <a:spcAft>
                <a:spcPts val="0"/>
              </a:spcAft>
              <a:buNone/>
            </a:pPr>
            <a:r>
              <a:t/>
            </a:r>
            <a:endParaRPr sz="2800">
              <a:solidFill>
                <a:srgbClr val="396DFF"/>
              </a:solidFill>
            </a:endParaRPr>
          </a:p>
        </p:txBody>
      </p:sp>
      <p:sp>
        <p:nvSpPr>
          <p:cNvPr id="259" name="Google Shape;259;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8"/>
          <p:cNvSpPr txBox="1"/>
          <p:nvPr>
            <p:ph type="title"/>
          </p:nvPr>
        </p:nvSpPr>
        <p:spPr>
          <a:xfrm>
            <a:off x="218325" y="174125"/>
            <a:ext cx="5695500" cy="6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Proxima Nova"/>
                <a:ea typeface="Proxima Nova"/>
                <a:cs typeface="Proxima Nova"/>
                <a:sym typeface="Proxima Nova"/>
              </a:rPr>
              <a:t>Recap: </a:t>
            </a:r>
            <a:r>
              <a:rPr b="1" lang="en">
                <a:latin typeface="Proxima Nova"/>
                <a:ea typeface="Proxima Nova"/>
                <a:cs typeface="Proxima Nova"/>
                <a:sym typeface="Proxima Nova"/>
              </a:rPr>
              <a:t>Creating the component tree</a:t>
            </a:r>
            <a:endParaRPr b="1" sz="1800">
              <a:latin typeface="Proxima Nova"/>
              <a:ea typeface="Proxima Nova"/>
              <a:cs typeface="Proxima Nova"/>
              <a:sym typeface="Proxima Nova"/>
            </a:endParaRPr>
          </a:p>
        </p:txBody>
      </p:sp>
      <p:sp>
        <p:nvSpPr>
          <p:cNvPr id="265" name="Google Shape;265;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66" name="Google Shape;266;p38"/>
          <p:cNvSpPr/>
          <p:nvPr/>
        </p:nvSpPr>
        <p:spPr>
          <a:xfrm>
            <a:off x="2447325" y="972100"/>
            <a:ext cx="11556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00"/>
                </a:solidFill>
                <a:latin typeface="Roboto Mono"/>
                <a:ea typeface="Roboto Mono"/>
                <a:cs typeface="Roboto Mono"/>
                <a:sym typeface="Roboto Mono"/>
              </a:rPr>
              <a:t>&lt;</a:t>
            </a:r>
            <a:r>
              <a:rPr b="1" lang="en">
                <a:solidFill>
                  <a:srgbClr val="FF0000"/>
                </a:solidFill>
                <a:latin typeface="Roboto Mono"/>
                <a:ea typeface="Roboto Mono"/>
                <a:cs typeface="Roboto Mono"/>
                <a:sym typeface="Roboto Mono"/>
              </a:rPr>
              <a:t>App/&gt;</a:t>
            </a:r>
            <a:endParaRPr b="1">
              <a:solidFill>
                <a:srgbClr val="FF0000"/>
              </a:solidFill>
              <a:latin typeface="Roboto Mono"/>
              <a:ea typeface="Roboto Mono"/>
              <a:cs typeface="Roboto Mono"/>
              <a:sym typeface="Roboto Mono"/>
            </a:endParaRPr>
          </a:p>
        </p:txBody>
      </p:sp>
      <p:sp>
        <p:nvSpPr>
          <p:cNvPr id="267" name="Google Shape;267;p38"/>
          <p:cNvSpPr/>
          <p:nvPr/>
        </p:nvSpPr>
        <p:spPr>
          <a:xfrm>
            <a:off x="319463" y="2656500"/>
            <a:ext cx="13188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6AA84F"/>
                </a:solidFill>
                <a:latin typeface="Roboto Mono"/>
                <a:ea typeface="Roboto Mono"/>
                <a:cs typeface="Roboto Mono"/>
                <a:sym typeface="Roboto Mono"/>
              </a:rPr>
              <a:t>&lt;Navbar/&gt;</a:t>
            </a:r>
            <a:endParaRPr b="1">
              <a:solidFill>
                <a:srgbClr val="6AA84F"/>
              </a:solidFill>
              <a:latin typeface="Roboto Mono"/>
              <a:ea typeface="Roboto Mono"/>
              <a:cs typeface="Roboto Mono"/>
              <a:sym typeface="Roboto Mono"/>
            </a:endParaRPr>
          </a:p>
        </p:txBody>
      </p:sp>
      <p:pic>
        <p:nvPicPr>
          <p:cNvPr id="268" name="Google Shape;268;p38"/>
          <p:cNvPicPr preferRelativeResize="0"/>
          <p:nvPr/>
        </p:nvPicPr>
        <p:blipFill>
          <a:blip r:embed="rId3">
            <a:alphaModFix/>
          </a:blip>
          <a:stretch>
            <a:fillRect/>
          </a:stretch>
        </p:blipFill>
        <p:spPr>
          <a:xfrm>
            <a:off x="6058988" y="89113"/>
            <a:ext cx="2909198" cy="2141225"/>
          </a:xfrm>
          <a:prstGeom prst="rect">
            <a:avLst/>
          </a:prstGeom>
          <a:noFill/>
          <a:ln>
            <a:noFill/>
          </a:ln>
        </p:spPr>
      </p:pic>
      <p:sp>
        <p:nvSpPr>
          <p:cNvPr id="269" name="Google Shape;269;p38"/>
          <p:cNvSpPr/>
          <p:nvPr/>
        </p:nvSpPr>
        <p:spPr>
          <a:xfrm>
            <a:off x="1809638" y="2656500"/>
            <a:ext cx="11166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4A86E8"/>
                </a:solidFill>
                <a:latin typeface="Roboto Mono"/>
                <a:ea typeface="Roboto Mono"/>
                <a:cs typeface="Roboto Mono"/>
                <a:sym typeface="Roboto Mono"/>
              </a:rPr>
              <a:t>&lt;Feed/&gt;</a:t>
            </a:r>
            <a:endParaRPr b="1">
              <a:solidFill>
                <a:srgbClr val="4A86E8"/>
              </a:solidFill>
              <a:latin typeface="Roboto Mono"/>
              <a:ea typeface="Roboto Mono"/>
              <a:cs typeface="Roboto Mono"/>
              <a:sym typeface="Roboto Mono"/>
            </a:endParaRPr>
          </a:p>
        </p:txBody>
      </p:sp>
      <p:sp>
        <p:nvSpPr>
          <p:cNvPr id="270" name="Google Shape;270;p38"/>
          <p:cNvSpPr/>
          <p:nvPr/>
        </p:nvSpPr>
        <p:spPr>
          <a:xfrm>
            <a:off x="3097613" y="2656500"/>
            <a:ext cx="14823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9900FF"/>
                </a:solidFill>
                <a:latin typeface="Roboto Mono"/>
                <a:ea typeface="Roboto Mono"/>
                <a:cs typeface="Roboto Mono"/>
                <a:sym typeface="Roboto Mono"/>
              </a:rPr>
              <a:t>&lt;Trending/&gt;</a:t>
            </a:r>
            <a:endParaRPr b="1">
              <a:solidFill>
                <a:srgbClr val="9900FF"/>
              </a:solidFill>
              <a:latin typeface="Roboto Mono"/>
              <a:ea typeface="Roboto Mono"/>
              <a:cs typeface="Roboto Mono"/>
              <a:sym typeface="Roboto Mono"/>
            </a:endParaRPr>
          </a:p>
        </p:txBody>
      </p:sp>
      <p:sp>
        <p:nvSpPr>
          <p:cNvPr id="271" name="Google Shape;271;p38"/>
          <p:cNvSpPr/>
          <p:nvPr/>
        </p:nvSpPr>
        <p:spPr>
          <a:xfrm>
            <a:off x="4751288" y="2656500"/>
            <a:ext cx="17889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FF"/>
                </a:solidFill>
                <a:latin typeface="Roboto Mono"/>
                <a:ea typeface="Roboto Mono"/>
                <a:cs typeface="Roboto Mono"/>
                <a:sym typeface="Roboto Mono"/>
              </a:rPr>
              <a:t>&lt;Suggestions/&gt;</a:t>
            </a:r>
            <a:endParaRPr b="1">
              <a:solidFill>
                <a:srgbClr val="FF00FF"/>
              </a:solidFill>
              <a:latin typeface="Roboto Mono"/>
              <a:ea typeface="Roboto Mono"/>
              <a:cs typeface="Roboto Mono"/>
              <a:sym typeface="Roboto Mono"/>
            </a:endParaRPr>
          </a:p>
        </p:txBody>
      </p:sp>
      <p:cxnSp>
        <p:nvCxnSpPr>
          <p:cNvPr id="272" name="Google Shape;272;p38"/>
          <p:cNvCxnSpPr>
            <a:stCxn id="266" idx="2"/>
            <a:endCxn id="267" idx="0"/>
          </p:cNvCxnSpPr>
          <p:nvPr/>
        </p:nvCxnSpPr>
        <p:spPr>
          <a:xfrm flipH="1">
            <a:off x="978825" y="1440700"/>
            <a:ext cx="2046300" cy="1215900"/>
          </a:xfrm>
          <a:prstGeom prst="straightConnector1">
            <a:avLst/>
          </a:prstGeom>
          <a:noFill/>
          <a:ln cap="flat" cmpd="sng" w="28575">
            <a:solidFill>
              <a:srgbClr val="595959"/>
            </a:solidFill>
            <a:prstDash val="solid"/>
            <a:round/>
            <a:headEnd len="med" w="med" type="none"/>
            <a:tailEnd len="med" w="med" type="triangle"/>
          </a:ln>
        </p:spPr>
      </p:cxnSp>
      <p:cxnSp>
        <p:nvCxnSpPr>
          <p:cNvPr id="273" name="Google Shape;273;p38"/>
          <p:cNvCxnSpPr>
            <a:stCxn id="266" idx="2"/>
            <a:endCxn id="269" idx="0"/>
          </p:cNvCxnSpPr>
          <p:nvPr/>
        </p:nvCxnSpPr>
        <p:spPr>
          <a:xfrm flipH="1">
            <a:off x="2367825" y="1440700"/>
            <a:ext cx="657300" cy="1215900"/>
          </a:xfrm>
          <a:prstGeom prst="straightConnector1">
            <a:avLst/>
          </a:prstGeom>
          <a:noFill/>
          <a:ln cap="flat" cmpd="sng" w="28575">
            <a:solidFill>
              <a:srgbClr val="595959"/>
            </a:solidFill>
            <a:prstDash val="solid"/>
            <a:round/>
            <a:headEnd len="med" w="med" type="none"/>
            <a:tailEnd len="med" w="med" type="triangle"/>
          </a:ln>
        </p:spPr>
      </p:cxnSp>
      <p:cxnSp>
        <p:nvCxnSpPr>
          <p:cNvPr id="274" name="Google Shape;274;p38"/>
          <p:cNvCxnSpPr>
            <a:stCxn id="266" idx="2"/>
            <a:endCxn id="270" idx="0"/>
          </p:cNvCxnSpPr>
          <p:nvPr/>
        </p:nvCxnSpPr>
        <p:spPr>
          <a:xfrm>
            <a:off x="3025125" y="1440700"/>
            <a:ext cx="813600" cy="1215900"/>
          </a:xfrm>
          <a:prstGeom prst="straightConnector1">
            <a:avLst/>
          </a:prstGeom>
          <a:noFill/>
          <a:ln cap="flat" cmpd="sng" w="28575">
            <a:solidFill>
              <a:srgbClr val="595959"/>
            </a:solidFill>
            <a:prstDash val="solid"/>
            <a:round/>
            <a:headEnd len="med" w="med" type="none"/>
            <a:tailEnd len="med" w="med" type="triangle"/>
          </a:ln>
        </p:spPr>
      </p:cxnSp>
      <p:cxnSp>
        <p:nvCxnSpPr>
          <p:cNvPr id="275" name="Google Shape;275;p38"/>
          <p:cNvCxnSpPr>
            <a:stCxn id="266" idx="2"/>
            <a:endCxn id="271" idx="0"/>
          </p:cNvCxnSpPr>
          <p:nvPr/>
        </p:nvCxnSpPr>
        <p:spPr>
          <a:xfrm>
            <a:off x="3025125" y="1440700"/>
            <a:ext cx="2620500" cy="1215900"/>
          </a:xfrm>
          <a:prstGeom prst="straightConnector1">
            <a:avLst/>
          </a:prstGeom>
          <a:noFill/>
          <a:ln cap="flat" cmpd="sng" w="28575">
            <a:solidFill>
              <a:srgbClr val="595959"/>
            </a:solidFill>
            <a:prstDash val="solid"/>
            <a:round/>
            <a:headEnd len="med" w="med" type="none"/>
            <a:tailEnd len="med" w="med" type="triangle"/>
          </a:ln>
        </p:spPr>
      </p:cxnSp>
      <p:sp>
        <p:nvSpPr>
          <p:cNvPr id="276" name="Google Shape;276;p38"/>
          <p:cNvSpPr/>
          <p:nvPr/>
        </p:nvSpPr>
        <p:spPr>
          <a:xfrm>
            <a:off x="1734713" y="4015050"/>
            <a:ext cx="12198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9900"/>
                </a:solidFill>
                <a:latin typeface="Roboto Mono"/>
                <a:ea typeface="Roboto Mono"/>
                <a:cs typeface="Roboto Mono"/>
                <a:sym typeface="Roboto Mono"/>
              </a:rPr>
              <a:t>&lt;Tweet/&gt;</a:t>
            </a:r>
            <a:endParaRPr b="1">
              <a:solidFill>
                <a:srgbClr val="FF9900"/>
              </a:solidFill>
              <a:latin typeface="Roboto Mono"/>
              <a:ea typeface="Roboto Mono"/>
              <a:cs typeface="Roboto Mono"/>
              <a:sym typeface="Roboto Mono"/>
            </a:endParaRPr>
          </a:p>
        </p:txBody>
      </p:sp>
      <p:sp>
        <p:nvSpPr>
          <p:cNvPr id="277" name="Google Shape;277;p38"/>
          <p:cNvSpPr/>
          <p:nvPr/>
        </p:nvSpPr>
        <p:spPr>
          <a:xfrm>
            <a:off x="4924463" y="4015050"/>
            <a:ext cx="13959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1C232"/>
                </a:solidFill>
                <a:latin typeface="Roboto Mono"/>
                <a:ea typeface="Roboto Mono"/>
                <a:cs typeface="Roboto Mono"/>
                <a:sym typeface="Roboto Mono"/>
              </a:rPr>
              <a:t>&lt;Profile/&gt;</a:t>
            </a:r>
            <a:endParaRPr b="1">
              <a:solidFill>
                <a:srgbClr val="F1C232"/>
              </a:solidFill>
              <a:latin typeface="Roboto Mono"/>
              <a:ea typeface="Roboto Mono"/>
              <a:cs typeface="Roboto Mono"/>
              <a:sym typeface="Roboto Mono"/>
            </a:endParaRPr>
          </a:p>
        </p:txBody>
      </p:sp>
      <p:cxnSp>
        <p:nvCxnSpPr>
          <p:cNvPr id="278" name="Google Shape;278;p38"/>
          <p:cNvCxnSpPr>
            <a:stCxn id="269" idx="2"/>
            <a:endCxn id="276" idx="0"/>
          </p:cNvCxnSpPr>
          <p:nvPr/>
        </p:nvCxnSpPr>
        <p:spPr>
          <a:xfrm flipH="1">
            <a:off x="2344538" y="3125100"/>
            <a:ext cx="23400" cy="890100"/>
          </a:xfrm>
          <a:prstGeom prst="straightConnector1">
            <a:avLst/>
          </a:prstGeom>
          <a:noFill/>
          <a:ln cap="flat" cmpd="sng" w="28575">
            <a:solidFill>
              <a:srgbClr val="595959"/>
            </a:solidFill>
            <a:prstDash val="solid"/>
            <a:round/>
            <a:headEnd len="med" w="med" type="none"/>
            <a:tailEnd len="med" w="med" type="triangle"/>
          </a:ln>
        </p:spPr>
      </p:cxnSp>
      <p:cxnSp>
        <p:nvCxnSpPr>
          <p:cNvPr id="279" name="Google Shape;279;p38"/>
          <p:cNvCxnSpPr>
            <a:stCxn id="271" idx="2"/>
            <a:endCxn id="277" idx="0"/>
          </p:cNvCxnSpPr>
          <p:nvPr/>
        </p:nvCxnSpPr>
        <p:spPr>
          <a:xfrm flipH="1">
            <a:off x="5622338" y="3125100"/>
            <a:ext cx="23400" cy="890100"/>
          </a:xfrm>
          <a:prstGeom prst="straightConnector1">
            <a:avLst/>
          </a:prstGeom>
          <a:noFill/>
          <a:ln cap="flat" cmpd="sng" w="28575">
            <a:solidFill>
              <a:srgbClr val="595959"/>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cxnSp>
        <p:nvCxnSpPr>
          <p:cNvPr id="285" name="Google Shape;285;p39"/>
          <p:cNvCxnSpPr>
            <a:endCxn id="286" idx="0"/>
          </p:cNvCxnSpPr>
          <p:nvPr/>
        </p:nvCxnSpPr>
        <p:spPr>
          <a:xfrm>
            <a:off x="3229213" y="1392925"/>
            <a:ext cx="204900" cy="1027500"/>
          </a:xfrm>
          <a:prstGeom prst="straightConnector1">
            <a:avLst/>
          </a:prstGeom>
          <a:noFill/>
          <a:ln cap="flat" cmpd="sng" w="28575">
            <a:solidFill>
              <a:srgbClr val="595959"/>
            </a:solidFill>
            <a:prstDash val="solid"/>
            <a:round/>
            <a:headEnd len="med" w="med" type="none"/>
            <a:tailEnd len="med" w="med" type="triangle"/>
          </a:ln>
        </p:spPr>
      </p:cxnSp>
      <p:sp>
        <p:nvSpPr>
          <p:cNvPr id="287" name="Google Shape;287;p39"/>
          <p:cNvSpPr txBox="1"/>
          <p:nvPr/>
        </p:nvSpPr>
        <p:spPr>
          <a:xfrm>
            <a:off x="5996700" y="2706925"/>
            <a:ext cx="2835600" cy="234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oboto Mono"/>
                <a:ea typeface="Roboto Mono"/>
                <a:cs typeface="Roboto Mono"/>
                <a:sym typeface="Roboto Mono"/>
              </a:rPr>
              <a:t>const </a:t>
            </a:r>
            <a:r>
              <a:rPr b="1" lang="en" sz="1200">
                <a:solidFill>
                  <a:srgbClr val="674EA7"/>
                </a:solidFill>
                <a:latin typeface="Roboto Mono"/>
                <a:ea typeface="Roboto Mono"/>
                <a:cs typeface="Roboto Mono"/>
                <a:sym typeface="Roboto Mono"/>
              </a:rPr>
              <a:t>App</a:t>
            </a:r>
            <a:r>
              <a:rPr lang="en" sz="1200">
                <a:latin typeface="Roboto Mono"/>
                <a:ea typeface="Roboto Mono"/>
                <a:cs typeface="Roboto Mono"/>
                <a:sym typeface="Roboto Mono"/>
              </a:rPr>
              <a:t> = () =&gt; { </a:t>
            </a:r>
            <a:endParaRPr sz="1200">
              <a:latin typeface="Roboto Mono"/>
              <a:ea typeface="Roboto Mono"/>
              <a:cs typeface="Roboto Mono"/>
              <a:sym typeface="Roboto Mono"/>
            </a:endParaRPr>
          </a:p>
          <a:p>
            <a:pPr indent="0" lvl="0" marL="0" rtl="0" algn="l">
              <a:spcBef>
                <a:spcPts val="0"/>
              </a:spcBef>
              <a:spcAft>
                <a:spcPts val="0"/>
              </a:spcAft>
              <a:buNone/>
            </a:pPr>
            <a:r>
              <a:rPr lang="en" sz="1200">
                <a:latin typeface="Roboto Mono"/>
                <a:ea typeface="Roboto Mono"/>
                <a:cs typeface="Roboto Mono"/>
                <a:sym typeface="Roboto Mono"/>
              </a:rPr>
              <a:t>  return (</a:t>
            </a:r>
            <a:endParaRPr sz="1200">
              <a:latin typeface="Roboto Mono"/>
              <a:ea typeface="Roboto Mono"/>
              <a:cs typeface="Roboto Mono"/>
              <a:sym typeface="Roboto Mono"/>
            </a:endParaRPr>
          </a:p>
          <a:p>
            <a:pPr indent="0" lvl="0" marL="0" rtl="0" algn="l">
              <a:spcBef>
                <a:spcPts val="0"/>
              </a:spcBef>
              <a:spcAft>
                <a:spcPts val="0"/>
              </a:spcAft>
              <a:buNone/>
            </a:pPr>
            <a:r>
              <a:rPr lang="en" sz="1200">
                <a:latin typeface="Roboto Mono"/>
                <a:ea typeface="Roboto Mono"/>
                <a:cs typeface="Roboto Mono"/>
                <a:sym typeface="Roboto Mono"/>
              </a:rPr>
              <a:t>    &lt;div&gt;</a:t>
            </a:r>
            <a:endParaRPr sz="1200">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      </a:t>
            </a:r>
            <a:r>
              <a:rPr b="1" lang="en" sz="1200">
                <a:solidFill>
                  <a:srgbClr val="6AA84F"/>
                </a:solidFill>
                <a:latin typeface="Roboto Mono"/>
                <a:ea typeface="Roboto Mono"/>
                <a:cs typeface="Roboto Mono"/>
                <a:sym typeface="Roboto Mono"/>
              </a:rPr>
              <a:t>&lt;Navbar /&gt;</a:t>
            </a:r>
            <a:endParaRPr b="1" sz="1200">
              <a:solidFill>
                <a:srgbClr val="6AA84F"/>
              </a:solidFill>
              <a:latin typeface="Roboto Mono"/>
              <a:ea typeface="Roboto Mono"/>
              <a:cs typeface="Roboto Mono"/>
              <a:sym typeface="Roboto Mono"/>
            </a:endParaRPr>
          </a:p>
          <a:p>
            <a:pPr indent="0" lvl="0" marL="0" rtl="0" algn="l">
              <a:spcBef>
                <a:spcPts val="0"/>
              </a:spcBef>
              <a:spcAft>
                <a:spcPts val="0"/>
              </a:spcAft>
              <a:buNone/>
            </a:pPr>
            <a:r>
              <a:rPr b="1" lang="en" sz="1200">
                <a:solidFill>
                  <a:srgbClr val="6AA84F"/>
                </a:solidFill>
                <a:latin typeface="Roboto Mono"/>
                <a:ea typeface="Roboto Mono"/>
                <a:cs typeface="Roboto Mono"/>
                <a:sym typeface="Roboto Mono"/>
              </a:rPr>
              <a:t>      &lt;Feed /&gt;</a:t>
            </a:r>
            <a:endParaRPr b="1" sz="1200">
              <a:solidFill>
                <a:srgbClr val="6AA84F"/>
              </a:solidFill>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      &lt;div&gt;</a:t>
            </a:r>
            <a:endParaRPr sz="1200">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sz="1200">
                <a:solidFill>
                  <a:srgbClr val="6AA84F"/>
                </a:solidFill>
                <a:latin typeface="Roboto Mono"/>
                <a:ea typeface="Roboto Mono"/>
                <a:cs typeface="Roboto Mono"/>
                <a:sym typeface="Roboto Mono"/>
              </a:rPr>
              <a:t>        &lt;Trending /&gt;     </a:t>
            </a:r>
            <a:endParaRPr b="1" sz="1200">
              <a:solidFill>
                <a:srgbClr val="6AA84F"/>
              </a:solidFill>
              <a:latin typeface="Roboto Mono"/>
              <a:ea typeface="Roboto Mono"/>
              <a:cs typeface="Roboto Mono"/>
              <a:sym typeface="Roboto Mono"/>
            </a:endParaRPr>
          </a:p>
          <a:p>
            <a:pPr indent="0" lvl="0" marL="0" rtl="0" algn="l">
              <a:spcBef>
                <a:spcPts val="0"/>
              </a:spcBef>
              <a:spcAft>
                <a:spcPts val="0"/>
              </a:spcAft>
              <a:buNone/>
            </a:pPr>
            <a:r>
              <a:rPr b="1" lang="en" sz="1200">
                <a:solidFill>
                  <a:srgbClr val="6AA84F"/>
                </a:solidFill>
                <a:latin typeface="Roboto Mono"/>
                <a:ea typeface="Roboto Mono"/>
                <a:cs typeface="Roboto Mono"/>
                <a:sym typeface="Roboto Mono"/>
              </a:rPr>
              <a:t>        &lt;Suggestions /&gt;     </a:t>
            </a:r>
            <a:endParaRPr b="1" sz="1200">
              <a:solidFill>
                <a:srgbClr val="6AA84F"/>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200">
                <a:solidFill>
                  <a:schemeClr val="dk1"/>
                </a:solidFill>
                <a:latin typeface="Roboto Mono"/>
                <a:ea typeface="Roboto Mono"/>
                <a:cs typeface="Roboto Mono"/>
                <a:sym typeface="Roboto Mono"/>
              </a:rPr>
              <a:t>      &lt;/div&gt;</a:t>
            </a:r>
            <a:endParaRPr b="1" sz="1200">
              <a:solidFill>
                <a:srgbClr val="6AA84F"/>
              </a:solidFill>
              <a:latin typeface="Roboto Mono"/>
              <a:ea typeface="Roboto Mono"/>
              <a:cs typeface="Roboto Mono"/>
              <a:sym typeface="Roboto Mono"/>
            </a:endParaRPr>
          </a:p>
          <a:p>
            <a:pPr indent="0" lvl="0" marL="0" rtl="0" algn="l">
              <a:spcBef>
                <a:spcPts val="0"/>
              </a:spcBef>
              <a:spcAft>
                <a:spcPts val="0"/>
              </a:spcAft>
              <a:buNone/>
            </a:pPr>
            <a:r>
              <a:rPr lang="en" sz="1200">
                <a:latin typeface="Roboto Mono"/>
                <a:ea typeface="Roboto Mono"/>
                <a:cs typeface="Roboto Mono"/>
                <a:sym typeface="Roboto Mono"/>
              </a:rPr>
              <a:t>    &lt;/div&gt;</a:t>
            </a:r>
            <a:endParaRPr sz="1200">
              <a:latin typeface="Roboto Mono"/>
              <a:ea typeface="Roboto Mono"/>
              <a:cs typeface="Roboto Mono"/>
              <a:sym typeface="Roboto Mono"/>
            </a:endParaRPr>
          </a:p>
          <a:p>
            <a:pPr indent="0" lvl="0" marL="0" rtl="0" algn="l">
              <a:spcBef>
                <a:spcPts val="0"/>
              </a:spcBef>
              <a:spcAft>
                <a:spcPts val="0"/>
              </a:spcAft>
              <a:buNone/>
            </a:pPr>
            <a:r>
              <a:rPr lang="en" sz="1200">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spcBef>
                <a:spcPts val="0"/>
              </a:spcBef>
              <a:spcAft>
                <a:spcPts val="0"/>
              </a:spcAft>
              <a:buNone/>
            </a:pPr>
            <a:r>
              <a:rPr lang="en" sz="1200">
                <a:latin typeface="Roboto Mono"/>
                <a:ea typeface="Roboto Mono"/>
                <a:cs typeface="Roboto Mono"/>
                <a:sym typeface="Roboto Mono"/>
              </a:rPr>
              <a:t>}</a:t>
            </a:r>
            <a:endParaRPr sz="1200">
              <a:latin typeface="Roboto Mono"/>
              <a:ea typeface="Roboto Mono"/>
              <a:cs typeface="Roboto Mono"/>
              <a:sym typeface="Roboto Mono"/>
            </a:endParaRPr>
          </a:p>
        </p:txBody>
      </p:sp>
      <p:sp>
        <p:nvSpPr>
          <p:cNvPr id="288" name="Google Shape;288;p39"/>
          <p:cNvSpPr txBox="1"/>
          <p:nvPr/>
        </p:nvSpPr>
        <p:spPr>
          <a:xfrm>
            <a:off x="5996700" y="2282375"/>
            <a:ext cx="1870200" cy="4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Open Sans"/>
                <a:ea typeface="Open Sans"/>
                <a:cs typeface="Open Sans"/>
                <a:sym typeface="Open Sans"/>
              </a:rPr>
              <a:t>App </a:t>
            </a:r>
            <a:r>
              <a:rPr lang="en">
                <a:latin typeface="Open Sans"/>
                <a:ea typeface="Open Sans"/>
                <a:cs typeface="Open Sans"/>
                <a:sym typeface="Open Sans"/>
              </a:rPr>
              <a:t>(</a:t>
            </a:r>
            <a:r>
              <a:rPr lang="en">
                <a:latin typeface="Roboto Mono"/>
                <a:ea typeface="Roboto Mono"/>
                <a:cs typeface="Roboto Mono"/>
                <a:sym typeface="Roboto Mono"/>
              </a:rPr>
              <a:t>App.js</a:t>
            </a:r>
            <a:r>
              <a:rPr lang="en">
                <a:latin typeface="Open Sans"/>
                <a:ea typeface="Open Sans"/>
                <a:cs typeface="Open Sans"/>
                <a:sym typeface="Open Sans"/>
              </a:rPr>
              <a:t>)</a:t>
            </a:r>
            <a:endParaRPr>
              <a:latin typeface="Open Sans"/>
              <a:ea typeface="Open Sans"/>
              <a:cs typeface="Open Sans"/>
              <a:sym typeface="Open Sans"/>
            </a:endParaRPr>
          </a:p>
        </p:txBody>
      </p:sp>
      <p:cxnSp>
        <p:nvCxnSpPr>
          <p:cNvPr id="289" name="Google Shape;289;p39"/>
          <p:cNvCxnSpPr>
            <a:endCxn id="290" idx="0"/>
          </p:cNvCxnSpPr>
          <p:nvPr/>
        </p:nvCxnSpPr>
        <p:spPr>
          <a:xfrm flipH="1">
            <a:off x="1714313" y="1392925"/>
            <a:ext cx="985800" cy="1027500"/>
          </a:xfrm>
          <a:prstGeom prst="straightConnector1">
            <a:avLst/>
          </a:prstGeom>
          <a:noFill/>
          <a:ln cap="flat" cmpd="sng" w="28575">
            <a:solidFill>
              <a:srgbClr val="595959"/>
            </a:solidFill>
            <a:prstDash val="solid"/>
            <a:round/>
            <a:headEnd len="med" w="med" type="none"/>
            <a:tailEnd len="med" w="med" type="triangle"/>
          </a:ln>
        </p:spPr>
      </p:cxnSp>
      <p:cxnSp>
        <p:nvCxnSpPr>
          <p:cNvPr id="291" name="Google Shape;291;p39"/>
          <p:cNvCxnSpPr/>
          <p:nvPr/>
        </p:nvCxnSpPr>
        <p:spPr>
          <a:xfrm flipH="1">
            <a:off x="1501725" y="1338400"/>
            <a:ext cx="1042800" cy="295800"/>
          </a:xfrm>
          <a:prstGeom prst="straightConnector1">
            <a:avLst/>
          </a:prstGeom>
          <a:noFill/>
          <a:ln cap="flat" cmpd="sng" w="28575">
            <a:solidFill>
              <a:srgbClr val="595959"/>
            </a:solidFill>
            <a:prstDash val="solid"/>
            <a:round/>
            <a:headEnd len="med" w="med" type="none"/>
            <a:tailEnd len="med" w="med" type="triangle"/>
          </a:ln>
        </p:spPr>
      </p:cxnSp>
      <p:cxnSp>
        <p:nvCxnSpPr>
          <p:cNvPr id="292" name="Google Shape;292;p39"/>
          <p:cNvCxnSpPr/>
          <p:nvPr/>
        </p:nvCxnSpPr>
        <p:spPr>
          <a:xfrm>
            <a:off x="3493850" y="1353950"/>
            <a:ext cx="474600" cy="404700"/>
          </a:xfrm>
          <a:prstGeom prst="straightConnector1">
            <a:avLst/>
          </a:prstGeom>
          <a:noFill/>
          <a:ln cap="flat" cmpd="sng" w="28575">
            <a:solidFill>
              <a:srgbClr val="595959"/>
            </a:solidFill>
            <a:prstDash val="solid"/>
            <a:round/>
            <a:headEnd len="med" w="med" type="none"/>
            <a:tailEnd len="med" w="med" type="triangle"/>
          </a:ln>
        </p:spPr>
      </p:cxnSp>
      <p:pic>
        <p:nvPicPr>
          <p:cNvPr id="293" name="Google Shape;293;p39"/>
          <p:cNvPicPr preferRelativeResize="0"/>
          <p:nvPr/>
        </p:nvPicPr>
        <p:blipFill>
          <a:blip r:embed="rId3">
            <a:alphaModFix/>
          </a:blip>
          <a:stretch>
            <a:fillRect/>
          </a:stretch>
        </p:blipFill>
        <p:spPr>
          <a:xfrm>
            <a:off x="6058988" y="89113"/>
            <a:ext cx="2909198" cy="2141225"/>
          </a:xfrm>
          <a:prstGeom prst="rect">
            <a:avLst/>
          </a:prstGeom>
          <a:noFill/>
          <a:ln>
            <a:noFill/>
          </a:ln>
        </p:spPr>
      </p:pic>
      <p:sp>
        <p:nvSpPr>
          <p:cNvPr id="294" name="Google Shape;294;p39"/>
          <p:cNvSpPr/>
          <p:nvPr/>
        </p:nvSpPr>
        <p:spPr>
          <a:xfrm>
            <a:off x="2447325" y="972100"/>
            <a:ext cx="11556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00"/>
                </a:solidFill>
                <a:latin typeface="Roboto Mono"/>
                <a:ea typeface="Roboto Mono"/>
                <a:cs typeface="Roboto Mono"/>
                <a:sym typeface="Roboto Mono"/>
              </a:rPr>
              <a:t>&lt;App/&gt;</a:t>
            </a:r>
            <a:endParaRPr b="1">
              <a:solidFill>
                <a:srgbClr val="FF0000"/>
              </a:solidFill>
              <a:latin typeface="Roboto Mono"/>
              <a:ea typeface="Roboto Mono"/>
              <a:cs typeface="Roboto Mono"/>
              <a:sym typeface="Roboto Mono"/>
            </a:endParaRPr>
          </a:p>
        </p:txBody>
      </p:sp>
      <p:sp>
        <p:nvSpPr>
          <p:cNvPr id="295" name="Google Shape;295;p39"/>
          <p:cNvSpPr/>
          <p:nvPr/>
        </p:nvSpPr>
        <p:spPr>
          <a:xfrm>
            <a:off x="202738" y="1613775"/>
            <a:ext cx="1318800" cy="468600"/>
          </a:xfrm>
          <a:prstGeom prst="roundRect">
            <a:avLst>
              <a:gd fmla="val 16667" name="adj"/>
            </a:avLst>
          </a:prstGeom>
          <a:solidFill>
            <a:srgbClr val="D4D4D4"/>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6AA84F"/>
                </a:solidFill>
                <a:latin typeface="Roboto Mono"/>
                <a:ea typeface="Roboto Mono"/>
                <a:cs typeface="Roboto Mono"/>
                <a:sym typeface="Roboto Mono"/>
              </a:rPr>
              <a:t>&lt;Navbar/&gt;</a:t>
            </a:r>
            <a:endParaRPr b="1">
              <a:solidFill>
                <a:srgbClr val="6AA84F"/>
              </a:solidFill>
              <a:latin typeface="Roboto Mono"/>
              <a:ea typeface="Roboto Mono"/>
              <a:cs typeface="Roboto Mono"/>
              <a:sym typeface="Roboto Mono"/>
            </a:endParaRPr>
          </a:p>
        </p:txBody>
      </p:sp>
      <p:sp>
        <p:nvSpPr>
          <p:cNvPr id="290" name="Google Shape;290;p39"/>
          <p:cNvSpPr/>
          <p:nvPr/>
        </p:nvSpPr>
        <p:spPr>
          <a:xfrm>
            <a:off x="1156013" y="2420425"/>
            <a:ext cx="1116600" cy="468600"/>
          </a:xfrm>
          <a:prstGeom prst="roundRect">
            <a:avLst>
              <a:gd fmla="val 16667" name="adj"/>
            </a:avLst>
          </a:prstGeom>
          <a:solidFill>
            <a:srgbClr val="D4D4D4"/>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4A86E8"/>
                </a:solidFill>
                <a:latin typeface="Roboto Mono"/>
                <a:ea typeface="Roboto Mono"/>
                <a:cs typeface="Roboto Mono"/>
                <a:sym typeface="Roboto Mono"/>
              </a:rPr>
              <a:t>&lt;Feed/&gt;</a:t>
            </a:r>
            <a:endParaRPr b="1">
              <a:solidFill>
                <a:srgbClr val="4A86E8"/>
              </a:solidFill>
              <a:latin typeface="Roboto Mono"/>
              <a:ea typeface="Roboto Mono"/>
              <a:cs typeface="Roboto Mono"/>
              <a:sym typeface="Roboto Mono"/>
            </a:endParaRPr>
          </a:p>
        </p:txBody>
      </p:sp>
      <p:sp>
        <p:nvSpPr>
          <p:cNvPr id="286" name="Google Shape;286;p39"/>
          <p:cNvSpPr/>
          <p:nvPr/>
        </p:nvSpPr>
        <p:spPr>
          <a:xfrm>
            <a:off x="2692963" y="2420425"/>
            <a:ext cx="1482300" cy="468600"/>
          </a:xfrm>
          <a:prstGeom prst="roundRect">
            <a:avLst>
              <a:gd fmla="val 16667" name="adj"/>
            </a:avLst>
          </a:prstGeom>
          <a:solidFill>
            <a:srgbClr val="D4D4D4"/>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9900FF"/>
                </a:solidFill>
                <a:latin typeface="Roboto Mono"/>
                <a:ea typeface="Roboto Mono"/>
                <a:cs typeface="Roboto Mono"/>
                <a:sym typeface="Roboto Mono"/>
              </a:rPr>
              <a:t>&lt;Trending/&gt;</a:t>
            </a:r>
            <a:endParaRPr b="1">
              <a:solidFill>
                <a:srgbClr val="9900FF"/>
              </a:solidFill>
              <a:latin typeface="Roboto Mono"/>
              <a:ea typeface="Roboto Mono"/>
              <a:cs typeface="Roboto Mono"/>
              <a:sym typeface="Roboto Mono"/>
            </a:endParaRPr>
          </a:p>
        </p:txBody>
      </p:sp>
      <p:sp>
        <p:nvSpPr>
          <p:cNvPr id="296" name="Google Shape;296;p39"/>
          <p:cNvSpPr/>
          <p:nvPr/>
        </p:nvSpPr>
        <p:spPr>
          <a:xfrm>
            <a:off x="3942038" y="1761725"/>
            <a:ext cx="1788900" cy="468600"/>
          </a:xfrm>
          <a:prstGeom prst="roundRect">
            <a:avLst>
              <a:gd fmla="val 16667" name="adj"/>
            </a:avLst>
          </a:prstGeom>
          <a:solidFill>
            <a:srgbClr val="D4D4D4"/>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FF"/>
                </a:solidFill>
                <a:latin typeface="Roboto Mono"/>
                <a:ea typeface="Roboto Mono"/>
                <a:cs typeface="Roboto Mono"/>
                <a:sym typeface="Roboto Mono"/>
              </a:rPr>
              <a:t>&lt;Suggestions/&gt;</a:t>
            </a:r>
            <a:endParaRPr b="1">
              <a:solidFill>
                <a:srgbClr val="FF00FF"/>
              </a:solidFill>
              <a:latin typeface="Roboto Mono"/>
              <a:ea typeface="Roboto Mono"/>
              <a:cs typeface="Roboto Mono"/>
              <a:sym typeface="Roboto Mono"/>
            </a:endParaRPr>
          </a:p>
        </p:txBody>
      </p:sp>
      <p:sp>
        <p:nvSpPr>
          <p:cNvPr id="297" name="Google Shape;297;p39"/>
          <p:cNvSpPr txBox="1"/>
          <p:nvPr/>
        </p:nvSpPr>
        <p:spPr>
          <a:xfrm>
            <a:off x="202750" y="3625075"/>
            <a:ext cx="1782000" cy="51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State: None</a:t>
            </a:r>
            <a:endParaRPr sz="1800">
              <a:solidFill>
                <a:srgbClr val="0A369D"/>
              </a:solidFill>
              <a:latin typeface="Open Sans"/>
              <a:ea typeface="Open Sans"/>
              <a:cs typeface="Open Sans"/>
              <a:sym typeface="Open Sans"/>
            </a:endParaRPr>
          </a:p>
        </p:txBody>
      </p:sp>
      <p:sp>
        <p:nvSpPr>
          <p:cNvPr id="298" name="Google Shape;298;p39"/>
          <p:cNvSpPr txBox="1"/>
          <p:nvPr>
            <p:ph type="title"/>
          </p:nvPr>
        </p:nvSpPr>
        <p:spPr>
          <a:xfrm>
            <a:off x="218325" y="174125"/>
            <a:ext cx="5695500" cy="6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Proxima Nova"/>
                <a:ea typeface="Proxima Nova"/>
                <a:cs typeface="Proxima Nova"/>
                <a:sym typeface="Proxima Nova"/>
              </a:rPr>
              <a:t>Recap: </a:t>
            </a:r>
            <a:r>
              <a:rPr b="1" lang="en">
                <a:latin typeface="Proxima Nova"/>
                <a:ea typeface="Proxima Nova"/>
                <a:cs typeface="Proxima Nova"/>
                <a:sym typeface="Proxima Nova"/>
              </a:rPr>
              <a:t>Creating the component tree</a:t>
            </a:r>
            <a:endParaRPr b="1" sz="1800">
              <a:latin typeface="Proxima Nova"/>
              <a:ea typeface="Proxima Nova"/>
              <a:cs typeface="Proxima Nova"/>
              <a:sym typeface="Proxima Nova"/>
            </a:endParaRPr>
          </a:p>
        </p:txBody>
      </p:sp>
      <p:sp>
        <p:nvSpPr>
          <p:cNvPr id="299" name="Google Shape;299;p39"/>
          <p:cNvSpPr txBox="1"/>
          <p:nvPr/>
        </p:nvSpPr>
        <p:spPr>
          <a:xfrm>
            <a:off x="202750" y="4356475"/>
            <a:ext cx="17820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Props</a:t>
            </a:r>
            <a:r>
              <a:rPr lang="en" sz="1800">
                <a:solidFill>
                  <a:srgbClr val="0A369D"/>
                </a:solidFill>
                <a:latin typeface="Open Sans"/>
                <a:ea typeface="Open Sans"/>
                <a:cs typeface="Open Sans"/>
                <a:sym typeface="Open Sans"/>
              </a:rPr>
              <a:t>: None</a:t>
            </a:r>
            <a:endParaRPr sz="1800">
              <a:solidFill>
                <a:srgbClr val="0A369D"/>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5" name="Google Shape;305;p40"/>
          <p:cNvSpPr txBox="1"/>
          <p:nvPr/>
        </p:nvSpPr>
        <p:spPr>
          <a:xfrm>
            <a:off x="3716675" y="1692500"/>
            <a:ext cx="1870200" cy="4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Open Sans"/>
                <a:ea typeface="Open Sans"/>
                <a:cs typeface="Open Sans"/>
                <a:sym typeface="Open Sans"/>
              </a:rPr>
              <a:t>Feed </a:t>
            </a:r>
            <a:r>
              <a:rPr lang="en">
                <a:latin typeface="Open Sans"/>
                <a:ea typeface="Open Sans"/>
                <a:cs typeface="Open Sans"/>
                <a:sym typeface="Open Sans"/>
              </a:rPr>
              <a:t>(</a:t>
            </a:r>
            <a:r>
              <a:rPr lang="en">
                <a:latin typeface="Roboto Mono"/>
                <a:ea typeface="Roboto Mono"/>
                <a:cs typeface="Roboto Mono"/>
                <a:sym typeface="Roboto Mono"/>
              </a:rPr>
              <a:t>Feed</a:t>
            </a:r>
            <a:r>
              <a:rPr lang="en">
                <a:latin typeface="Roboto Mono"/>
                <a:ea typeface="Roboto Mono"/>
                <a:cs typeface="Roboto Mono"/>
                <a:sym typeface="Roboto Mono"/>
              </a:rPr>
              <a:t>.js</a:t>
            </a:r>
            <a:r>
              <a:rPr lang="en">
                <a:latin typeface="Open Sans"/>
                <a:ea typeface="Open Sans"/>
                <a:cs typeface="Open Sans"/>
                <a:sym typeface="Open Sans"/>
              </a:rPr>
              <a:t>)</a:t>
            </a:r>
            <a:endParaRPr>
              <a:latin typeface="Open Sans"/>
              <a:ea typeface="Open Sans"/>
              <a:cs typeface="Open Sans"/>
              <a:sym typeface="Open Sans"/>
            </a:endParaRPr>
          </a:p>
        </p:txBody>
      </p:sp>
      <p:cxnSp>
        <p:nvCxnSpPr>
          <p:cNvPr id="306" name="Google Shape;306;p40"/>
          <p:cNvCxnSpPr>
            <a:stCxn id="307" idx="2"/>
            <a:endCxn id="308" idx="0"/>
          </p:cNvCxnSpPr>
          <p:nvPr/>
        </p:nvCxnSpPr>
        <p:spPr>
          <a:xfrm>
            <a:off x="2733700" y="1713050"/>
            <a:ext cx="0" cy="427500"/>
          </a:xfrm>
          <a:prstGeom prst="straightConnector1">
            <a:avLst/>
          </a:prstGeom>
          <a:noFill/>
          <a:ln cap="flat" cmpd="sng" w="28575">
            <a:solidFill>
              <a:srgbClr val="595959"/>
            </a:solidFill>
            <a:prstDash val="solid"/>
            <a:round/>
            <a:headEnd len="med" w="med" type="none"/>
            <a:tailEnd len="med" w="med" type="triangle"/>
          </a:ln>
        </p:spPr>
      </p:cxnSp>
      <p:pic>
        <p:nvPicPr>
          <p:cNvPr id="309" name="Google Shape;309;p40"/>
          <p:cNvPicPr preferRelativeResize="0"/>
          <p:nvPr/>
        </p:nvPicPr>
        <p:blipFill>
          <a:blip r:embed="rId3">
            <a:alphaModFix/>
          </a:blip>
          <a:stretch>
            <a:fillRect/>
          </a:stretch>
        </p:blipFill>
        <p:spPr>
          <a:xfrm>
            <a:off x="6058988" y="89113"/>
            <a:ext cx="2909198" cy="2141225"/>
          </a:xfrm>
          <a:prstGeom prst="rect">
            <a:avLst/>
          </a:prstGeom>
          <a:noFill/>
          <a:ln>
            <a:noFill/>
          </a:ln>
        </p:spPr>
      </p:pic>
      <p:sp>
        <p:nvSpPr>
          <p:cNvPr id="307" name="Google Shape;307;p40"/>
          <p:cNvSpPr/>
          <p:nvPr/>
        </p:nvSpPr>
        <p:spPr>
          <a:xfrm>
            <a:off x="2155900" y="1244450"/>
            <a:ext cx="11556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4A86E8"/>
                </a:solidFill>
                <a:latin typeface="Roboto Mono"/>
                <a:ea typeface="Roboto Mono"/>
                <a:cs typeface="Roboto Mono"/>
                <a:sym typeface="Roboto Mono"/>
              </a:rPr>
              <a:t>&lt;Feed/&gt;</a:t>
            </a:r>
            <a:endParaRPr b="1">
              <a:solidFill>
                <a:srgbClr val="4A86E8"/>
              </a:solidFill>
              <a:latin typeface="Roboto Mono"/>
              <a:ea typeface="Roboto Mono"/>
              <a:cs typeface="Roboto Mono"/>
              <a:sym typeface="Roboto Mono"/>
            </a:endParaRPr>
          </a:p>
        </p:txBody>
      </p:sp>
      <p:sp>
        <p:nvSpPr>
          <p:cNvPr id="308" name="Google Shape;308;p40"/>
          <p:cNvSpPr/>
          <p:nvPr/>
        </p:nvSpPr>
        <p:spPr>
          <a:xfrm>
            <a:off x="2175388" y="2140475"/>
            <a:ext cx="1116600" cy="468600"/>
          </a:xfrm>
          <a:prstGeom prst="roundRect">
            <a:avLst>
              <a:gd fmla="val 16667" name="adj"/>
            </a:avLst>
          </a:prstGeom>
          <a:solidFill>
            <a:srgbClr val="D4D4D4"/>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9900"/>
                </a:solidFill>
                <a:latin typeface="Roboto Mono"/>
                <a:ea typeface="Roboto Mono"/>
                <a:cs typeface="Roboto Mono"/>
                <a:sym typeface="Roboto Mono"/>
              </a:rPr>
              <a:t>&lt;Tweet/&gt;</a:t>
            </a:r>
            <a:endParaRPr b="1">
              <a:solidFill>
                <a:srgbClr val="FF9900"/>
              </a:solidFill>
              <a:latin typeface="Roboto Mono"/>
              <a:ea typeface="Roboto Mono"/>
              <a:cs typeface="Roboto Mono"/>
              <a:sym typeface="Roboto Mono"/>
            </a:endParaRPr>
          </a:p>
        </p:txBody>
      </p:sp>
      <p:sp>
        <p:nvSpPr>
          <p:cNvPr id="310" name="Google Shape;310;p40"/>
          <p:cNvSpPr txBox="1"/>
          <p:nvPr/>
        </p:nvSpPr>
        <p:spPr>
          <a:xfrm>
            <a:off x="202750" y="3625075"/>
            <a:ext cx="2590800" cy="7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State: All tweet data in the feed</a:t>
            </a:r>
            <a:endParaRPr sz="1800">
              <a:solidFill>
                <a:srgbClr val="0A369D"/>
              </a:solidFill>
              <a:latin typeface="Open Sans"/>
              <a:ea typeface="Open Sans"/>
              <a:cs typeface="Open Sans"/>
              <a:sym typeface="Open Sans"/>
            </a:endParaRPr>
          </a:p>
        </p:txBody>
      </p:sp>
      <p:sp>
        <p:nvSpPr>
          <p:cNvPr id="311" name="Google Shape;311;p40"/>
          <p:cNvSpPr txBox="1"/>
          <p:nvPr>
            <p:ph type="title"/>
          </p:nvPr>
        </p:nvSpPr>
        <p:spPr>
          <a:xfrm>
            <a:off x="218325" y="174125"/>
            <a:ext cx="5695500" cy="6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Proxima Nova"/>
                <a:ea typeface="Proxima Nova"/>
                <a:cs typeface="Proxima Nova"/>
                <a:sym typeface="Proxima Nova"/>
              </a:rPr>
              <a:t>Recap: </a:t>
            </a:r>
            <a:r>
              <a:rPr b="1" lang="en">
                <a:latin typeface="Proxima Nova"/>
                <a:ea typeface="Proxima Nova"/>
                <a:cs typeface="Proxima Nova"/>
                <a:sym typeface="Proxima Nova"/>
              </a:rPr>
              <a:t>Creating the component tree</a:t>
            </a:r>
            <a:endParaRPr b="1" sz="1800">
              <a:latin typeface="Proxima Nova"/>
              <a:ea typeface="Proxima Nova"/>
              <a:cs typeface="Proxima Nova"/>
              <a:sym typeface="Proxima Nova"/>
            </a:endParaRPr>
          </a:p>
        </p:txBody>
      </p:sp>
      <p:sp>
        <p:nvSpPr>
          <p:cNvPr id="312" name="Google Shape;312;p40"/>
          <p:cNvSpPr txBox="1"/>
          <p:nvPr/>
        </p:nvSpPr>
        <p:spPr>
          <a:xfrm>
            <a:off x="202750" y="4356475"/>
            <a:ext cx="17820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Props: None</a:t>
            </a:r>
            <a:endParaRPr sz="1800">
              <a:solidFill>
                <a:srgbClr val="0A369D"/>
              </a:solidFill>
              <a:latin typeface="Open Sans"/>
              <a:ea typeface="Open Sans"/>
              <a:cs typeface="Open Sans"/>
              <a:sym typeface="Open Sans"/>
            </a:endParaRPr>
          </a:p>
        </p:txBody>
      </p:sp>
      <p:cxnSp>
        <p:nvCxnSpPr>
          <p:cNvPr id="313" name="Google Shape;313;p40"/>
          <p:cNvCxnSpPr>
            <a:endCxn id="307" idx="0"/>
          </p:cNvCxnSpPr>
          <p:nvPr/>
        </p:nvCxnSpPr>
        <p:spPr>
          <a:xfrm>
            <a:off x="2733700" y="1003850"/>
            <a:ext cx="0" cy="240600"/>
          </a:xfrm>
          <a:prstGeom prst="straightConnector1">
            <a:avLst/>
          </a:prstGeom>
          <a:noFill/>
          <a:ln cap="flat" cmpd="sng" w="28575">
            <a:solidFill>
              <a:srgbClr val="595959"/>
            </a:solidFill>
            <a:prstDash val="solid"/>
            <a:round/>
            <a:headEnd len="med" w="med" type="none"/>
            <a:tailEnd len="med" w="med" type="triangle"/>
          </a:ln>
        </p:spPr>
      </p:cxnSp>
      <p:sp>
        <p:nvSpPr>
          <p:cNvPr id="314" name="Google Shape;314;p40"/>
          <p:cNvSpPr txBox="1"/>
          <p:nvPr/>
        </p:nvSpPr>
        <p:spPr>
          <a:xfrm>
            <a:off x="2485600" y="606150"/>
            <a:ext cx="496200" cy="46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a:t>
            </a:r>
            <a:endParaRPr>
              <a:latin typeface="Open Sans"/>
              <a:ea typeface="Open Sans"/>
              <a:cs typeface="Open Sans"/>
              <a:sym typeface="Open Sans"/>
            </a:endParaRPr>
          </a:p>
        </p:txBody>
      </p:sp>
      <p:sp>
        <p:nvSpPr>
          <p:cNvPr id="315" name="Google Shape;315;p40"/>
          <p:cNvSpPr txBox="1"/>
          <p:nvPr/>
        </p:nvSpPr>
        <p:spPr>
          <a:xfrm>
            <a:off x="3716675" y="2093850"/>
            <a:ext cx="5251500" cy="30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Roboto Mono"/>
                <a:ea typeface="Roboto Mono"/>
                <a:cs typeface="Roboto Mono"/>
                <a:sym typeface="Roboto Mono"/>
              </a:rPr>
              <a:t>const </a:t>
            </a:r>
            <a:r>
              <a:rPr b="1" lang="en" sz="1100">
                <a:solidFill>
                  <a:srgbClr val="674EA7"/>
                </a:solidFill>
                <a:latin typeface="Roboto Mono"/>
                <a:ea typeface="Roboto Mono"/>
                <a:cs typeface="Roboto Mono"/>
                <a:sym typeface="Roboto Mono"/>
              </a:rPr>
              <a:t>Feed </a:t>
            </a:r>
            <a:r>
              <a:rPr lang="en" sz="1100">
                <a:latin typeface="Roboto Mono"/>
                <a:ea typeface="Roboto Mono"/>
                <a:cs typeface="Roboto Mono"/>
                <a:sym typeface="Roboto Mono"/>
              </a:rPr>
              <a:t>= () =&gt; {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a:t>
            </a:r>
            <a:r>
              <a:rPr lang="en" sz="1100">
                <a:solidFill>
                  <a:srgbClr val="CC333F"/>
                </a:solidFill>
                <a:latin typeface="Roboto Mono"/>
                <a:ea typeface="Roboto Mono"/>
                <a:cs typeface="Roboto Mono"/>
                <a:sym typeface="Roboto Mono"/>
              </a:rPr>
              <a:t>const [tweetData, setTweetData] = useState([]);</a:t>
            </a:r>
            <a:endParaRPr sz="1100">
              <a:solidFill>
                <a:srgbClr val="CC333F"/>
              </a:solidFill>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const loadTweets= (() =&gt;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a:t>
            </a:r>
            <a:r>
              <a:rPr lang="en" sz="1100">
                <a:solidFill>
                  <a:srgbClr val="777777"/>
                </a:solidFill>
                <a:latin typeface="Roboto Mono"/>
                <a:ea typeface="Roboto Mono"/>
                <a:cs typeface="Roboto Mono"/>
                <a:sym typeface="Roboto Mono"/>
              </a:rPr>
              <a:t>// Load tweets from API...</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a:t>
            </a:r>
            <a:r>
              <a:rPr lang="en" sz="1100">
                <a:solidFill>
                  <a:srgbClr val="CC333F"/>
                </a:solidFill>
                <a:latin typeface="Roboto Mono"/>
                <a:ea typeface="Roboto Mono"/>
                <a:cs typeface="Roboto Mono"/>
                <a:sym typeface="Roboto Mono"/>
              </a:rPr>
              <a:t>setTweetData(loadedTweets);</a:t>
            </a:r>
            <a:endParaRPr sz="1100">
              <a:solidFill>
                <a:srgbClr val="777777"/>
              </a:solidFill>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return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&lt;div&gt;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a:t>
            </a:r>
            <a:r>
              <a:rPr b="1" lang="en" sz="1100">
                <a:solidFill>
                  <a:srgbClr val="6AA84F"/>
                </a:solidFill>
                <a:latin typeface="Roboto Mono"/>
                <a:ea typeface="Roboto Mono"/>
                <a:cs typeface="Roboto Mono"/>
                <a:sym typeface="Roboto Mono"/>
              </a:rPr>
              <a:t>&lt;Tweet username={tweetData[0].username} </a:t>
            </a:r>
            <a:r>
              <a:rPr b="1" lang="en" sz="1100">
                <a:solidFill>
                  <a:srgbClr val="6AA84F"/>
                </a:solidFill>
                <a:latin typeface="Roboto Mono"/>
                <a:ea typeface="Roboto Mono"/>
                <a:cs typeface="Roboto Mono"/>
                <a:sym typeface="Roboto Mono"/>
              </a:rPr>
              <a:t>... </a:t>
            </a:r>
            <a:r>
              <a:rPr b="1" lang="en" sz="1100">
                <a:solidFill>
                  <a:srgbClr val="6AA84F"/>
                </a:solidFill>
                <a:latin typeface="Roboto Mono"/>
                <a:ea typeface="Roboto Mono"/>
                <a:cs typeface="Roboto Mono"/>
                <a:sym typeface="Roboto Mono"/>
              </a:rPr>
              <a:t>/&gt;</a:t>
            </a:r>
            <a:endParaRPr b="1" sz="1100">
              <a:solidFill>
                <a:srgbClr val="6AA84F"/>
              </a:solidFill>
              <a:latin typeface="Roboto Mono"/>
              <a:ea typeface="Roboto Mono"/>
              <a:cs typeface="Roboto Mono"/>
              <a:sym typeface="Roboto Mono"/>
            </a:endParaRPr>
          </a:p>
          <a:p>
            <a:pPr indent="0" lvl="0" marL="0" rtl="0" algn="l">
              <a:spcBef>
                <a:spcPts val="0"/>
              </a:spcBef>
              <a:spcAft>
                <a:spcPts val="0"/>
              </a:spcAft>
              <a:buNone/>
            </a:pPr>
            <a:r>
              <a:rPr b="1" lang="en" sz="1100">
                <a:solidFill>
                  <a:srgbClr val="6AA84F"/>
                </a:solidFill>
                <a:latin typeface="Roboto Mono"/>
                <a:ea typeface="Roboto Mono"/>
                <a:cs typeface="Roboto Mono"/>
                <a:sym typeface="Roboto Mono"/>
              </a:rPr>
              <a:t>      &lt;Tweet </a:t>
            </a:r>
            <a:r>
              <a:rPr b="1" lang="en" sz="1100">
                <a:solidFill>
                  <a:srgbClr val="6AA84F"/>
                </a:solidFill>
                <a:latin typeface="Roboto Mono"/>
                <a:ea typeface="Roboto Mono"/>
                <a:cs typeface="Roboto Mono"/>
                <a:sym typeface="Roboto Mono"/>
              </a:rPr>
              <a:t>username={tweetData[1].username} ... </a:t>
            </a:r>
            <a:r>
              <a:rPr b="1" lang="en" sz="1100">
                <a:solidFill>
                  <a:srgbClr val="6AA84F"/>
                </a:solidFill>
                <a:latin typeface="Roboto Mono"/>
                <a:ea typeface="Roboto Mono"/>
                <a:cs typeface="Roboto Mono"/>
                <a:sym typeface="Roboto Mono"/>
              </a:rPr>
              <a:t>/&gt;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sz="1100">
                <a:solidFill>
                  <a:srgbClr val="6AA84F"/>
                </a:solidFill>
                <a:latin typeface="Roboto Mono"/>
                <a:ea typeface="Roboto Mono"/>
                <a:cs typeface="Roboto Mono"/>
                <a:sym typeface="Roboto Mono"/>
              </a:rPr>
              <a:t>      &lt;Tweet</a:t>
            </a:r>
            <a:r>
              <a:rPr b="1" lang="en" sz="1100">
                <a:solidFill>
                  <a:srgbClr val="6AA84F"/>
                </a:solidFill>
                <a:latin typeface="Roboto Mono"/>
                <a:ea typeface="Roboto Mono"/>
                <a:cs typeface="Roboto Mono"/>
                <a:sym typeface="Roboto Mono"/>
              </a:rPr>
              <a:t> username={tweetData[2].username} ... </a:t>
            </a:r>
            <a:r>
              <a:rPr b="1" lang="en" sz="1100">
                <a:solidFill>
                  <a:srgbClr val="6AA84F"/>
                </a:solidFill>
                <a:latin typeface="Roboto Mono"/>
                <a:ea typeface="Roboto Mono"/>
                <a:cs typeface="Roboto Mono"/>
                <a:sym typeface="Roboto Mono"/>
              </a:rPr>
              <a:t>/&gt;     </a:t>
            </a:r>
            <a:endParaRPr b="1" sz="1100">
              <a:solidFill>
                <a:srgbClr val="6AA84F"/>
              </a:solidFill>
              <a:latin typeface="Roboto Mono"/>
              <a:ea typeface="Roboto Mono"/>
              <a:cs typeface="Roboto Mono"/>
              <a:sym typeface="Roboto Mono"/>
            </a:endParaRPr>
          </a:p>
          <a:p>
            <a:pPr indent="0" lvl="0" marL="0" rtl="0" algn="l">
              <a:spcBef>
                <a:spcPts val="0"/>
              </a:spcBef>
              <a:spcAft>
                <a:spcPts val="0"/>
              </a:spcAft>
              <a:buNone/>
            </a:pPr>
            <a:r>
              <a:rPr b="1" lang="en" sz="1100">
                <a:solidFill>
                  <a:srgbClr val="6AA84F"/>
                </a:solidFill>
                <a:latin typeface="Roboto Mono"/>
                <a:ea typeface="Roboto Mono"/>
                <a:cs typeface="Roboto Mono"/>
                <a:sym typeface="Roboto Mono"/>
              </a:rPr>
              <a:t>	 </a:t>
            </a:r>
            <a:r>
              <a:rPr b="1" lang="en" sz="1100">
                <a:solidFill>
                  <a:srgbClr val="6AA84F"/>
                </a:solidFill>
                <a:latin typeface="Roboto Mono"/>
                <a:ea typeface="Roboto Mono"/>
                <a:cs typeface="Roboto Mono"/>
                <a:sym typeface="Roboto Mono"/>
              </a:rPr>
              <a:t>...</a:t>
            </a:r>
            <a:endParaRPr b="1" sz="1100">
              <a:solidFill>
                <a:srgbClr val="6AA84F"/>
              </a:solidFill>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&lt;/div&gt;</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a:t>
            </a:r>
            <a:endParaRPr sz="1100">
              <a:latin typeface="Roboto Mono"/>
              <a:ea typeface="Roboto Mono"/>
              <a:cs typeface="Roboto Mono"/>
              <a:sym typeface="Roboto Mon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21" name="Google Shape;321;p41"/>
          <p:cNvSpPr txBox="1"/>
          <p:nvPr/>
        </p:nvSpPr>
        <p:spPr>
          <a:xfrm>
            <a:off x="3892500" y="2541900"/>
            <a:ext cx="5251500" cy="245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Roboto Mono"/>
                <a:ea typeface="Roboto Mono"/>
                <a:cs typeface="Roboto Mono"/>
                <a:sym typeface="Roboto Mono"/>
              </a:rPr>
              <a:t>const </a:t>
            </a:r>
            <a:r>
              <a:rPr b="1" lang="en" sz="1100">
                <a:solidFill>
                  <a:srgbClr val="674EA7"/>
                </a:solidFill>
                <a:latin typeface="Roboto Mono"/>
                <a:ea typeface="Roboto Mono"/>
                <a:cs typeface="Roboto Mono"/>
                <a:sym typeface="Roboto Mono"/>
              </a:rPr>
              <a:t>Tweet </a:t>
            </a:r>
            <a:r>
              <a:rPr lang="en" sz="1100">
                <a:latin typeface="Roboto Mono"/>
                <a:ea typeface="Roboto Mono"/>
                <a:cs typeface="Roboto Mono"/>
                <a:sym typeface="Roboto Mono"/>
              </a:rPr>
              <a:t>= (</a:t>
            </a:r>
            <a:r>
              <a:rPr lang="en" sz="1100">
                <a:solidFill>
                  <a:srgbClr val="CC333F"/>
                </a:solidFill>
                <a:latin typeface="Roboto Mono"/>
                <a:ea typeface="Roboto Mono"/>
                <a:cs typeface="Roboto Mono"/>
                <a:sym typeface="Roboto Mono"/>
              </a:rPr>
              <a:t>props</a:t>
            </a:r>
            <a:r>
              <a:rPr lang="en" sz="1100">
                <a:latin typeface="Roboto Mono"/>
                <a:ea typeface="Roboto Mono"/>
                <a:cs typeface="Roboto Mono"/>
                <a:sym typeface="Roboto Mono"/>
              </a:rPr>
              <a:t>) =&gt; {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return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&lt;div&gt;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a:t>
            </a:r>
            <a:r>
              <a:rPr lang="en" sz="1100">
                <a:solidFill>
                  <a:schemeClr val="dk1"/>
                </a:solidFill>
                <a:latin typeface="Roboto Mono"/>
                <a:ea typeface="Roboto Mono"/>
                <a:cs typeface="Roboto Mono"/>
                <a:sym typeface="Roboto Mono"/>
              </a:rPr>
              <a:t>div className=”tweet-header”&gt;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&lt;img src={</a:t>
            </a:r>
            <a:r>
              <a:rPr lang="en" sz="1100">
                <a:solidFill>
                  <a:srgbClr val="CC333F"/>
                </a:solidFill>
                <a:latin typeface="Roboto Mono"/>
                <a:ea typeface="Roboto Mono"/>
                <a:cs typeface="Roboto Mono"/>
                <a:sym typeface="Roboto Mono"/>
              </a:rPr>
              <a:t>props.</a:t>
            </a:r>
            <a:r>
              <a:rPr b="1" lang="en" sz="1100">
                <a:solidFill>
                  <a:srgbClr val="CC333F"/>
                </a:solidFill>
                <a:latin typeface="Roboto Mono"/>
                <a:ea typeface="Roboto Mono"/>
                <a:cs typeface="Roboto Mono"/>
                <a:sym typeface="Roboto Mono"/>
              </a:rPr>
              <a:t>profilePicture</a:t>
            </a:r>
            <a:r>
              <a:rPr lang="en" sz="1100">
                <a:solidFill>
                  <a:schemeClr val="dk1"/>
                </a:solidFill>
                <a:latin typeface="Roboto Mono"/>
                <a:ea typeface="Roboto Mono"/>
                <a:cs typeface="Roboto Mono"/>
                <a:sym typeface="Roboto Mono"/>
              </a:rPr>
              <a:t>} /&gt;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&lt;span&gt;{</a:t>
            </a:r>
            <a:r>
              <a:rPr lang="en" sz="1100">
                <a:solidFill>
                  <a:srgbClr val="CC333F"/>
                </a:solidFill>
                <a:latin typeface="Roboto Mono"/>
                <a:ea typeface="Roboto Mono"/>
                <a:cs typeface="Roboto Mono"/>
                <a:sym typeface="Roboto Mono"/>
              </a:rPr>
              <a:t>props.</a:t>
            </a:r>
            <a:r>
              <a:rPr b="1" lang="en" sz="1100">
                <a:solidFill>
                  <a:srgbClr val="CC333F"/>
                </a:solidFill>
                <a:latin typeface="Roboto Mono"/>
                <a:ea typeface="Roboto Mono"/>
                <a:cs typeface="Roboto Mono"/>
                <a:sym typeface="Roboto Mono"/>
              </a:rPr>
              <a:t>username</a:t>
            </a:r>
            <a:r>
              <a:rPr lang="en" sz="1100">
                <a:solidFill>
                  <a:schemeClr val="dk1"/>
                </a:solidFill>
                <a:latin typeface="Roboto Mono"/>
                <a:ea typeface="Roboto Mono"/>
                <a:cs typeface="Roboto Mono"/>
                <a:sym typeface="Roboto Mono"/>
              </a:rPr>
              <a:t>}&lt;/span&gt;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&lt;span&gt;{</a:t>
            </a:r>
            <a:r>
              <a:rPr lang="en" sz="1100">
                <a:solidFill>
                  <a:srgbClr val="CC333F"/>
                </a:solidFill>
                <a:latin typeface="Roboto Mono"/>
                <a:ea typeface="Roboto Mono"/>
                <a:cs typeface="Roboto Mono"/>
                <a:sym typeface="Roboto Mono"/>
              </a:rPr>
              <a:t>props.</a:t>
            </a:r>
            <a:r>
              <a:rPr b="1" lang="en" sz="1100">
                <a:solidFill>
                  <a:srgbClr val="CC333F"/>
                </a:solidFill>
                <a:latin typeface="Roboto Mono"/>
                <a:ea typeface="Roboto Mono"/>
                <a:cs typeface="Roboto Mono"/>
                <a:sym typeface="Roboto Mono"/>
              </a:rPr>
              <a:t>datePosted</a:t>
            </a:r>
            <a:r>
              <a:rPr lang="en" sz="1100">
                <a:solidFill>
                  <a:schemeClr val="dk1"/>
                </a:solidFill>
                <a:latin typeface="Roboto Mono"/>
                <a:ea typeface="Roboto Mono"/>
                <a:cs typeface="Roboto Mono"/>
                <a:sym typeface="Roboto Mono"/>
              </a:rPr>
              <a:t>}&lt;/span&gt;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&lt;/div&gt;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&lt;p&gt;{</a:t>
            </a:r>
            <a:r>
              <a:rPr lang="en" sz="1100">
                <a:solidFill>
                  <a:srgbClr val="CC333F"/>
                </a:solidFill>
                <a:latin typeface="Roboto Mono"/>
                <a:ea typeface="Roboto Mono"/>
                <a:cs typeface="Roboto Mono"/>
                <a:sym typeface="Roboto Mono"/>
              </a:rPr>
              <a:t>props.</a:t>
            </a:r>
            <a:r>
              <a:rPr b="1" lang="en" sz="1100">
                <a:solidFill>
                  <a:srgbClr val="CC333F"/>
                </a:solidFill>
                <a:latin typeface="Roboto Mono"/>
                <a:ea typeface="Roboto Mono"/>
                <a:cs typeface="Roboto Mono"/>
                <a:sym typeface="Roboto Mono"/>
              </a:rPr>
              <a:t>content</a:t>
            </a:r>
            <a:r>
              <a:rPr lang="en" sz="1100">
                <a:solidFill>
                  <a:schemeClr val="dk1"/>
                </a:solidFill>
                <a:latin typeface="Roboto Mono"/>
                <a:ea typeface="Roboto Mono"/>
                <a:cs typeface="Roboto Mono"/>
                <a:sym typeface="Roboto Mono"/>
              </a:rPr>
              <a:t>}&lt;/p&gt;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 </a:t>
            </a:r>
            <a:r>
              <a:rPr lang="en" sz="1100">
                <a:solidFill>
                  <a:srgbClr val="777777"/>
                </a:solidFill>
                <a:latin typeface="Roboto Mono"/>
                <a:ea typeface="Roboto Mono"/>
                <a:cs typeface="Roboto Mono"/>
                <a:sym typeface="Roboto Mono"/>
              </a:rPr>
              <a:t>// Replies, retweet, etc.</a:t>
            </a:r>
            <a:endParaRPr sz="1100">
              <a:solidFill>
                <a:srgbClr val="777777"/>
              </a:solidFill>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&lt;/div&gt;</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a:t>
            </a:r>
            <a:endParaRPr sz="1100">
              <a:latin typeface="Roboto Mono"/>
              <a:ea typeface="Roboto Mono"/>
              <a:cs typeface="Roboto Mono"/>
              <a:sym typeface="Roboto Mono"/>
            </a:endParaRPr>
          </a:p>
        </p:txBody>
      </p:sp>
      <p:sp>
        <p:nvSpPr>
          <p:cNvPr id="322" name="Google Shape;322;p41"/>
          <p:cNvSpPr txBox="1"/>
          <p:nvPr/>
        </p:nvSpPr>
        <p:spPr>
          <a:xfrm>
            <a:off x="3892500" y="2140550"/>
            <a:ext cx="2197200" cy="4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Open Sans"/>
                <a:ea typeface="Open Sans"/>
                <a:cs typeface="Open Sans"/>
                <a:sym typeface="Open Sans"/>
              </a:rPr>
              <a:t>Tweet </a:t>
            </a:r>
            <a:r>
              <a:rPr lang="en">
                <a:latin typeface="Open Sans"/>
                <a:ea typeface="Open Sans"/>
                <a:cs typeface="Open Sans"/>
                <a:sym typeface="Open Sans"/>
              </a:rPr>
              <a:t>(</a:t>
            </a:r>
            <a:r>
              <a:rPr lang="en">
                <a:latin typeface="Roboto Mono"/>
                <a:ea typeface="Roboto Mono"/>
                <a:cs typeface="Roboto Mono"/>
                <a:sym typeface="Roboto Mono"/>
              </a:rPr>
              <a:t>Tweet</a:t>
            </a:r>
            <a:r>
              <a:rPr lang="en">
                <a:latin typeface="Roboto Mono"/>
                <a:ea typeface="Roboto Mono"/>
                <a:cs typeface="Roboto Mono"/>
                <a:sym typeface="Roboto Mono"/>
              </a:rPr>
              <a:t>.js</a:t>
            </a:r>
            <a:r>
              <a:rPr lang="en">
                <a:latin typeface="Open Sans"/>
                <a:ea typeface="Open Sans"/>
                <a:cs typeface="Open Sans"/>
                <a:sym typeface="Open Sans"/>
              </a:rPr>
              <a:t>)</a:t>
            </a:r>
            <a:endParaRPr>
              <a:latin typeface="Open Sans"/>
              <a:ea typeface="Open Sans"/>
              <a:cs typeface="Open Sans"/>
              <a:sym typeface="Open Sans"/>
            </a:endParaRPr>
          </a:p>
        </p:txBody>
      </p:sp>
      <p:cxnSp>
        <p:nvCxnSpPr>
          <p:cNvPr id="323" name="Google Shape;323;p41"/>
          <p:cNvCxnSpPr>
            <a:stCxn id="324" idx="2"/>
            <a:endCxn id="325" idx="0"/>
          </p:cNvCxnSpPr>
          <p:nvPr/>
        </p:nvCxnSpPr>
        <p:spPr>
          <a:xfrm>
            <a:off x="2733700" y="1713050"/>
            <a:ext cx="0" cy="427500"/>
          </a:xfrm>
          <a:prstGeom prst="straightConnector1">
            <a:avLst/>
          </a:prstGeom>
          <a:noFill/>
          <a:ln cap="flat" cmpd="sng" w="28575">
            <a:solidFill>
              <a:srgbClr val="595959"/>
            </a:solidFill>
            <a:prstDash val="solid"/>
            <a:round/>
            <a:headEnd len="med" w="med" type="none"/>
            <a:tailEnd len="med" w="med" type="triangle"/>
          </a:ln>
        </p:spPr>
      </p:cxnSp>
      <p:pic>
        <p:nvPicPr>
          <p:cNvPr id="326" name="Google Shape;326;p41"/>
          <p:cNvPicPr preferRelativeResize="0"/>
          <p:nvPr/>
        </p:nvPicPr>
        <p:blipFill>
          <a:blip r:embed="rId3">
            <a:alphaModFix/>
          </a:blip>
          <a:stretch>
            <a:fillRect/>
          </a:stretch>
        </p:blipFill>
        <p:spPr>
          <a:xfrm>
            <a:off x="6058988" y="89113"/>
            <a:ext cx="2909198" cy="2141225"/>
          </a:xfrm>
          <a:prstGeom prst="rect">
            <a:avLst/>
          </a:prstGeom>
          <a:noFill/>
          <a:ln>
            <a:noFill/>
          </a:ln>
        </p:spPr>
      </p:pic>
      <p:sp>
        <p:nvSpPr>
          <p:cNvPr id="324" name="Google Shape;324;p41"/>
          <p:cNvSpPr/>
          <p:nvPr/>
        </p:nvSpPr>
        <p:spPr>
          <a:xfrm>
            <a:off x="2155900" y="1244450"/>
            <a:ext cx="1155600" cy="468600"/>
          </a:xfrm>
          <a:prstGeom prst="roundRect">
            <a:avLst>
              <a:gd fmla="val 16667" name="adj"/>
            </a:avLst>
          </a:prstGeom>
          <a:solidFill>
            <a:srgbClr val="D4D4D4"/>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4A86E8"/>
                </a:solidFill>
                <a:latin typeface="Roboto Mono"/>
                <a:ea typeface="Roboto Mono"/>
                <a:cs typeface="Roboto Mono"/>
                <a:sym typeface="Roboto Mono"/>
              </a:rPr>
              <a:t>&lt;Feed/&gt;</a:t>
            </a:r>
            <a:endParaRPr b="1">
              <a:solidFill>
                <a:srgbClr val="4A86E8"/>
              </a:solidFill>
              <a:latin typeface="Roboto Mono"/>
              <a:ea typeface="Roboto Mono"/>
              <a:cs typeface="Roboto Mono"/>
              <a:sym typeface="Roboto Mono"/>
            </a:endParaRPr>
          </a:p>
        </p:txBody>
      </p:sp>
      <p:sp>
        <p:nvSpPr>
          <p:cNvPr id="325" name="Google Shape;325;p41"/>
          <p:cNvSpPr/>
          <p:nvPr/>
        </p:nvSpPr>
        <p:spPr>
          <a:xfrm>
            <a:off x="2175388" y="2140475"/>
            <a:ext cx="11166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9900"/>
                </a:solidFill>
                <a:latin typeface="Roboto Mono"/>
                <a:ea typeface="Roboto Mono"/>
                <a:cs typeface="Roboto Mono"/>
                <a:sym typeface="Roboto Mono"/>
              </a:rPr>
              <a:t>&lt;Tweet/&gt;</a:t>
            </a:r>
            <a:endParaRPr b="1">
              <a:solidFill>
                <a:srgbClr val="FF9900"/>
              </a:solidFill>
              <a:latin typeface="Roboto Mono"/>
              <a:ea typeface="Roboto Mono"/>
              <a:cs typeface="Roboto Mono"/>
              <a:sym typeface="Roboto Mono"/>
            </a:endParaRPr>
          </a:p>
        </p:txBody>
      </p:sp>
      <p:sp>
        <p:nvSpPr>
          <p:cNvPr id="327" name="Google Shape;327;p41"/>
          <p:cNvSpPr txBox="1"/>
          <p:nvPr/>
        </p:nvSpPr>
        <p:spPr>
          <a:xfrm>
            <a:off x="202750" y="3625075"/>
            <a:ext cx="2334000" cy="51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State: None</a:t>
            </a:r>
            <a:endParaRPr sz="1800">
              <a:solidFill>
                <a:srgbClr val="0A369D"/>
              </a:solidFill>
              <a:latin typeface="Open Sans"/>
              <a:ea typeface="Open Sans"/>
              <a:cs typeface="Open Sans"/>
              <a:sym typeface="Open Sans"/>
            </a:endParaRPr>
          </a:p>
        </p:txBody>
      </p:sp>
      <p:sp>
        <p:nvSpPr>
          <p:cNvPr id="328" name="Google Shape;328;p41"/>
          <p:cNvSpPr txBox="1"/>
          <p:nvPr>
            <p:ph type="title"/>
          </p:nvPr>
        </p:nvSpPr>
        <p:spPr>
          <a:xfrm>
            <a:off x="218325" y="174125"/>
            <a:ext cx="5695500" cy="6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Proxima Nova"/>
                <a:ea typeface="Proxima Nova"/>
                <a:cs typeface="Proxima Nova"/>
                <a:sym typeface="Proxima Nova"/>
              </a:rPr>
              <a:t>Recap: </a:t>
            </a:r>
            <a:r>
              <a:rPr b="1" lang="en">
                <a:latin typeface="Proxima Nova"/>
                <a:ea typeface="Proxima Nova"/>
                <a:cs typeface="Proxima Nova"/>
                <a:sym typeface="Proxima Nova"/>
              </a:rPr>
              <a:t>Creating the component tree</a:t>
            </a:r>
            <a:endParaRPr b="1" sz="1800">
              <a:latin typeface="Proxima Nova"/>
              <a:ea typeface="Proxima Nova"/>
              <a:cs typeface="Proxima Nova"/>
              <a:sym typeface="Proxima Nova"/>
            </a:endParaRPr>
          </a:p>
        </p:txBody>
      </p:sp>
      <p:sp>
        <p:nvSpPr>
          <p:cNvPr id="329" name="Google Shape;329;p41"/>
          <p:cNvSpPr txBox="1"/>
          <p:nvPr/>
        </p:nvSpPr>
        <p:spPr>
          <a:xfrm>
            <a:off x="202750" y="4356475"/>
            <a:ext cx="32523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Props: Individual tweet data</a:t>
            </a:r>
            <a:endParaRPr sz="1800">
              <a:solidFill>
                <a:srgbClr val="0A369D"/>
              </a:solidFill>
              <a:latin typeface="Open Sans"/>
              <a:ea typeface="Open Sans"/>
              <a:cs typeface="Open Sans"/>
              <a:sym typeface="Open Sans"/>
            </a:endParaRPr>
          </a:p>
        </p:txBody>
      </p:sp>
      <p:cxnSp>
        <p:nvCxnSpPr>
          <p:cNvPr id="330" name="Google Shape;330;p41"/>
          <p:cNvCxnSpPr>
            <a:endCxn id="324" idx="0"/>
          </p:cNvCxnSpPr>
          <p:nvPr/>
        </p:nvCxnSpPr>
        <p:spPr>
          <a:xfrm>
            <a:off x="2733700" y="1003850"/>
            <a:ext cx="0" cy="240600"/>
          </a:xfrm>
          <a:prstGeom prst="straightConnector1">
            <a:avLst/>
          </a:prstGeom>
          <a:noFill/>
          <a:ln cap="flat" cmpd="sng" w="28575">
            <a:solidFill>
              <a:srgbClr val="595959"/>
            </a:solidFill>
            <a:prstDash val="solid"/>
            <a:round/>
            <a:headEnd len="med" w="med" type="none"/>
            <a:tailEnd len="med" w="med" type="triangle"/>
          </a:ln>
        </p:spPr>
      </p:cxnSp>
      <p:sp>
        <p:nvSpPr>
          <p:cNvPr id="331" name="Google Shape;331;p41"/>
          <p:cNvSpPr txBox="1"/>
          <p:nvPr/>
        </p:nvSpPr>
        <p:spPr>
          <a:xfrm>
            <a:off x="2485600" y="606150"/>
            <a:ext cx="496200" cy="46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5" name="Shape 335"/>
        <p:cNvGrpSpPr/>
        <p:nvPr/>
      </p:nvGrpSpPr>
      <p:grpSpPr>
        <a:xfrm>
          <a:off x="0" y="0"/>
          <a:ext cx="0" cy="0"/>
          <a:chOff x="0" y="0"/>
          <a:chExt cx="0" cy="0"/>
        </a:xfrm>
      </p:grpSpPr>
      <p:sp>
        <p:nvSpPr>
          <p:cNvPr id="336" name="Google Shape;336;p42"/>
          <p:cNvSpPr txBox="1"/>
          <p:nvPr/>
        </p:nvSpPr>
        <p:spPr>
          <a:xfrm>
            <a:off x="3220950" y="2094000"/>
            <a:ext cx="5695500" cy="30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Roboto Mono"/>
                <a:ea typeface="Roboto Mono"/>
                <a:cs typeface="Roboto Mono"/>
                <a:sym typeface="Roboto Mono"/>
              </a:rPr>
              <a:t>const </a:t>
            </a:r>
            <a:r>
              <a:rPr b="1" lang="en" sz="1100">
                <a:solidFill>
                  <a:srgbClr val="674EA7"/>
                </a:solidFill>
                <a:latin typeface="Roboto Mono"/>
                <a:ea typeface="Roboto Mono"/>
                <a:cs typeface="Roboto Mono"/>
                <a:sym typeface="Roboto Mono"/>
              </a:rPr>
              <a:t>Suggestions </a:t>
            </a:r>
            <a:r>
              <a:rPr lang="en" sz="1100">
                <a:latin typeface="Roboto Mono"/>
                <a:ea typeface="Roboto Mono"/>
                <a:cs typeface="Roboto Mono"/>
                <a:sym typeface="Roboto Mono"/>
              </a:rPr>
              <a:t>= (</a:t>
            </a:r>
            <a:r>
              <a:rPr lang="en" sz="1100">
                <a:solidFill>
                  <a:srgbClr val="CC333F"/>
                </a:solidFill>
                <a:latin typeface="Roboto Mono"/>
                <a:ea typeface="Roboto Mono"/>
                <a:cs typeface="Roboto Mono"/>
                <a:sym typeface="Roboto Mono"/>
              </a:rPr>
              <a:t>?</a:t>
            </a:r>
            <a:r>
              <a:rPr lang="en" sz="1100">
                <a:latin typeface="Roboto Mono"/>
                <a:ea typeface="Roboto Mono"/>
                <a:cs typeface="Roboto Mono"/>
                <a:sym typeface="Roboto Mono"/>
              </a:rPr>
              <a:t>) =&gt; { </a:t>
            </a:r>
            <a:endParaRPr sz="1100">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100">
                <a:solidFill>
                  <a:schemeClr val="dk1"/>
                </a:solidFill>
                <a:latin typeface="Roboto Mono"/>
                <a:ea typeface="Roboto Mono"/>
                <a:cs typeface="Roboto Mono"/>
                <a:sym typeface="Roboto Mono"/>
              </a:rPr>
              <a:t>  </a:t>
            </a:r>
            <a:endParaRPr sz="1100">
              <a:solidFill>
                <a:srgbClr val="CC333F"/>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rgbClr val="CC333F"/>
                </a:solidFill>
                <a:latin typeface="Roboto Mono"/>
                <a:ea typeface="Roboto Mono"/>
                <a:cs typeface="Roboto Mono"/>
                <a:sym typeface="Roboto Mono"/>
              </a:rPr>
              <a:t>  ???</a:t>
            </a:r>
            <a:endParaRPr sz="1100">
              <a:solidFill>
                <a:srgbClr val="CC333F"/>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100">
                <a:solidFill>
                  <a:schemeClr val="dk1"/>
                </a:solidFill>
                <a:latin typeface="Roboto Mono"/>
                <a:ea typeface="Roboto Mono"/>
                <a:cs typeface="Roboto Mono"/>
                <a:sym typeface="Roboto Mono"/>
              </a:rPr>
              <a:t>  return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100">
                <a:solidFill>
                  <a:schemeClr val="dk1"/>
                </a:solidFill>
                <a:latin typeface="Roboto Mono"/>
                <a:ea typeface="Roboto Mono"/>
                <a:cs typeface="Roboto Mono"/>
                <a:sym typeface="Roboto Mono"/>
              </a:rPr>
              <a:t>    &lt;div&gt;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a:t>
            </a:r>
            <a:r>
              <a:rPr lang="en" sz="1100">
                <a:solidFill>
                  <a:srgbClr val="CC333F"/>
                </a:solidFill>
                <a:latin typeface="Roboto Mono"/>
                <a:ea typeface="Roboto Mono"/>
                <a:cs typeface="Roboto Mono"/>
                <a:sym typeface="Roboto Mono"/>
              </a:rPr>
              <a:t>???</a:t>
            </a:r>
            <a:endParaRPr sz="1100">
              <a:solidFill>
                <a:srgbClr val="CC333F"/>
              </a:solidFill>
              <a:latin typeface="Roboto Mono"/>
              <a:ea typeface="Roboto Mono"/>
              <a:cs typeface="Roboto Mono"/>
              <a:sym typeface="Roboto Mono"/>
            </a:endParaRPr>
          </a:p>
          <a:p>
            <a:pPr indent="0" lvl="0" marL="0" rtl="0" algn="l">
              <a:spcBef>
                <a:spcPts val="0"/>
              </a:spcBef>
              <a:spcAft>
                <a:spcPts val="0"/>
              </a:spcAft>
              <a:buNone/>
            </a:pPr>
            <a:r>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100">
                <a:solidFill>
                  <a:schemeClr val="dk1"/>
                </a:solidFill>
                <a:latin typeface="Roboto Mono"/>
                <a:ea typeface="Roboto Mono"/>
                <a:cs typeface="Roboto Mono"/>
                <a:sym typeface="Roboto Mono"/>
              </a:rPr>
              <a:t>    &lt;/div&gt;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100">
                <a:solidFill>
                  <a:schemeClr val="dk1"/>
                </a:solidFill>
                <a:latin typeface="Roboto Mono"/>
                <a:ea typeface="Roboto Mono"/>
                <a:cs typeface="Roboto Mono"/>
                <a:sym typeface="Roboto Mono"/>
              </a:rPr>
              <a:t>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100">
                <a:solidFill>
                  <a:schemeClr val="dk1"/>
                </a:solidFill>
                <a:latin typeface="Roboto Mono"/>
                <a:ea typeface="Roboto Mono"/>
                <a:cs typeface="Roboto Mono"/>
                <a:sym typeface="Roboto Mono"/>
              </a:rPr>
              <a:t>}</a:t>
            </a:r>
            <a:endParaRPr sz="1100">
              <a:latin typeface="Roboto Mono"/>
              <a:ea typeface="Roboto Mono"/>
              <a:cs typeface="Roboto Mono"/>
              <a:sym typeface="Roboto Mono"/>
            </a:endParaRPr>
          </a:p>
        </p:txBody>
      </p:sp>
      <p:sp>
        <p:nvSpPr>
          <p:cNvPr id="337" name="Google Shape;337;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38" name="Google Shape;338;p42"/>
          <p:cNvSpPr txBox="1"/>
          <p:nvPr/>
        </p:nvSpPr>
        <p:spPr>
          <a:xfrm>
            <a:off x="3220950" y="1692650"/>
            <a:ext cx="2734200" cy="4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latin typeface="Open Sans"/>
                <a:ea typeface="Open Sans"/>
                <a:cs typeface="Open Sans"/>
                <a:sym typeface="Open Sans"/>
              </a:rPr>
              <a:t>Suggestions </a:t>
            </a:r>
            <a:r>
              <a:rPr lang="en" sz="1100">
                <a:latin typeface="Open Sans"/>
                <a:ea typeface="Open Sans"/>
                <a:cs typeface="Open Sans"/>
                <a:sym typeface="Open Sans"/>
              </a:rPr>
              <a:t>(</a:t>
            </a:r>
            <a:r>
              <a:rPr lang="en" sz="1100">
                <a:latin typeface="Roboto Mono"/>
                <a:ea typeface="Roboto Mono"/>
                <a:cs typeface="Roboto Mono"/>
                <a:sym typeface="Roboto Mono"/>
              </a:rPr>
              <a:t>Suggestions.js</a:t>
            </a:r>
            <a:r>
              <a:rPr lang="en" sz="1100">
                <a:latin typeface="Open Sans"/>
                <a:ea typeface="Open Sans"/>
                <a:cs typeface="Open Sans"/>
                <a:sym typeface="Open Sans"/>
              </a:rPr>
              <a:t>)</a:t>
            </a:r>
            <a:endParaRPr sz="1100">
              <a:latin typeface="Open Sans"/>
              <a:ea typeface="Open Sans"/>
              <a:cs typeface="Open Sans"/>
              <a:sym typeface="Open Sans"/>
            </a:endParaRPr>
          </a:p>
        </p:txBody>
      </p:sp>
      <p:cxnSp>
        <p:nvCxnSpPr>
          <p:cNvPr id="339" name="Google Shape;339;p42"/>
          <p:cNvCxnSpPr>
            <a:stCxn id="340" idx="2"/>
            <a:endCxn id="341" idx="0"/>
          </p:cNvCxnSpPr>
          <p:nvPr/>
        </p:nvCxnSpPr>
        <p:spPr>
          <a:xfrm>
            <a:off x="2033375" y="1736375"/>
            <a:ext cx="0" cy="427500"/>
          </a:xfrm>
          <a:prstGeom prst="straightConnector1">
            <a:avLst/>
          </a:prstGeom>
          <a:noFill/>
          <a:ln cap="flat" cmpd="sng" w="28575">
            <a:solidFill>
              <a:srgbClr val="595959"/>
            </a:solidFill>
            <a:prstDash val="solid"/>
            <a:round/>
            <a:headEnd len="med" w="med" type="none"/>
            <a:tailEnd len="med" w="med" type="triangle"/>
          </a:ln>
        </p:spPr>
      </p:cxnSp>
      <p:pic>
        <p:nvPicPr>
          <p:cNvPr id="342" name="Google Shape;342;p42"/>
          <p:cNvPicPr preferRelativeResize="0"/>
          <p:nvPr/>
        </p:nvPicPr>
        <p:blipFill rotWithShape="1">
          <a:blip r:embed="rId3">
            <a:alphaModFix/>
          </a:blip>
          <a:srcRect b="7670" l="69349" r="2707" t="60368"/>
          <a:stretch/>
        </p:blipFill>
        <p:spPr>
          <a:xfrm>
            <a:off x="6534900" y="244425"/>
            <a:ext cx="2145307" cy="1806101"/>
          </a:xfrm>
          <a:prstGeom prst="rect">
            <a:avLst/>
          </a:prstGeom>
          <a:noFill/>
          <a:ln>
            <a:noFill/>
          </a:ln>
        </p:spPr>
      </p:pic>
      <p:sp>
        <p:nvSpPr>
          <p:cNvPr id="340" name="Google Shape;340;p42"/>
          <p:cNvSpPr/>
          <p:nvPr/>
        </p:nvSpPr>
        <p:spPr>
          <a:xfrm>
            <a:off x="1142375" y="1267775"/>
            <a:ext cx="17820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FF"/>
                </a:solidFill>
                <a:latin typeface="Roboto Mono"/>
                <a:ea typeface="Roboto Mono"/>
                <a:cs typeface="Roboto Mono"/>
                <a:sym typeface="Roboto Mono"/>
              </a:rPr>
              <a:t>&lt;Suggestions/&gt;</a:t>
            </a:r>
            <a:endParaRPr b="1">
              <a:solidFill>
                <a:srgbClr val="FF00FF"/>
              </a:solidFill>
              <a:latin typeface="Roboto Mono"/>
              <a:ea typeface="Roboto Mono"/>
              <a:cs typeface="Roboto Mono"/>
              <a:sym typeface="Roboto Mono"/>
            </a:endParaRPr>
          </a:p>
        </p:txBody>
      </p:sp>
      <p:sp>
        <p:nvSpPr>
          <p:cNvPr id="341" name="Google Shape;341;p42"/>
          <p:cNvSpPr/>
          <p:nvPr/>
        </p:nvSpPr>
        <p:spPr>
          <a:xfrm>
            <a:off x="1308729" y="2163800"/>
            <a:ext cx="1449300" cy="468600"/>
          </a:xfrm>
          <a:prstGeom prst="roundRect">
            <a:avLst>
              <a:gd fmla="val 16667" name="adj"/>
            </a:avLst>
          </a:prstGeom>
          <a:solidFill>
            <a:srgbClr val="D4D4D4"/>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7F6000"/>
                </a:solidFill>
                <a:latin typeface="Roboto Mono"/>
                <a:ea typeface="Roboto Mono"/>
                <a:cs typeface="Roboto Mono"/>
                <a:sym typeface="Roboto Mono"/>
              </a:rPr>
              <a:t>&lt;Profile/&gt;</a:t>
            </a:r>
            <a:endParaRPr b="1">
              <a:solidFill>
                <a:srgbClr val="7F6000"/>
              </a:solidFill>
              <a:latin typeface="Roboto Mono"/>
              <a:ea typeface="Roboto Mono"/>
              <a:cs typeface="Roboto Mono"/>
              <a:sym typeface="Roboto Mono"/>
            </a:endParaRPr>
          </a:p>
        </p:txBody>
      </p:sp>
      <p:sp>
        <p:nvSpPr>
          <p:cNvPr id="343" name="Google Shape;343;p42"/>
          <p:cNvSpPr txBox="1"/>
          <p:nvPr/>
        </p:nvSpPr>
        <p:spPr>
          <a:xfrm>
            <a:off x="202750" y="3625075"/>
            <a:ext cx="2530800" cy="7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State: ?</a:t>
            </a:r>
            <a:endParaRPr sz="1800">
              <a:solidFill>
                <a:srgbClr val="0A369D"/>
              </a:solidFill>
              <a:latin typeface="Open Sans"/>
              <a:ea typeface="Open Sans"/>
              <a:cs typeface="Open Sans"/>
              <a:sym typeface="Open Sans"/>
            </a:endParaRPr>
          </a:p>
        </p:txBody>
      </p:sp>
      <p:sp>
        <p:nvSpPr>
          <p:cNvPr id="344" name="Google Shape;344;p42"/>
          <p:cNvSpPr txBox="1"/>
          <p:nvPr>
            <p:ph type="title"/>
          </p:nvPr>
        </p:nvSpPr>
        <p:spPr>
          <a:xfrm>
            <a:off x="218325" y="174125"/>
            <a:ext cx="5695500" cy="6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Proxima Nova"/>
                <a:ea typeface="Proxima Nova"/>
                <a:cs typeface="Proxima Nova"/>
                <a:sym typeface="Proxima Nova"/>
              </a:rPr>
              <a:t>Exercise</a:t>
            </a:r>
            <a:r>
              <a:rPr lang="en" sz="2100">
                <a:latin typeface="Proxima Nova"/>
                <a:ea typeface="Proxima Nova"/>
                <a:cs typeface="Proxima Nova"/>
                <a:sym typeface="Proxima Nova"/>
              </a:rPr>
              <a:t>: </a:t>
            </a:r>
            <a:r>
              <a:rPr b="1" lang="en">
                <a:latin typeface="Proxima Nova"/>
                <a:ea typeface="Proxima Nova"/>
                <a:cs typeface="Proxima Nova"/>
                <a:sym typeface="Proxima Nova"/>
              </a:rPr>
              <a:t>Creating Suggestions</a:t>
            </a:r>
            <a:endParaRPr b="1" sz="1800">
              <a:latin typeface="Proxima Nova"/>
              <a:ea typeface="Proxima Nova"/>
              <a:cs typeface="Proxima Nova"/>
              <a:sym typeface="Proxima Nova"/>
            </a:endParaRPr>
          </a:p>
        </p:txBody>
      </p:sp>
      <p:sp>
        <p:nvSpPr>
          <p:cNvPr id="345" name="Google Shape;345;p42"/>
          <p:cNvSpPr txBox="1"/>
          <p:nvPr/>
        </p:nvSpPr>
        <p:spPr>
          <a:xfrm>
            <a:off x="202750" y="4356475"/>
            <a:ext cx="17820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Props: ?</a:t>
            </a:r>
            <a:endParaRPr sz="1800">
              <a:solidFill>
                <a:srgbClr val="0A369D"/>
              </a:solidFill>
              <a:latin typeface="Open Sans"/>
              <a:ea typeface="Open Sans"/>
              <a:cs typeface="Open Sans"/>
              <a:sym typeface="Open Sans"/>
            </a:endParaRPr>
          </a:p>
        </p:txBody>
      </p:sp>
      <p:cxnSp>
        <p:nvCxnSpPr>
          <p:cNvPr id="346" name="Google Shape;346;p42"/>
          <p:cNvCxnSpPr>
            <a:endCxn id="340" idx="0"/>
          </p:cNvCxnSpPr>
          <p:nvPr/>
        </p:nvCxnSpPr>
        <p:spPr>
          <a:xfrm>
            <a:off x="2033375" y="1027175"/>
            <a:ext cx="0" cy="240600"/>
          </a:xfrm>
          <a:prstGeom prst="straightConnector1">
            <a:avLst/>
          </a:prstGeom>
          <a:noFill/>
          <a:ln cap="flat" cmpd="sng" w="28575">
            <a:solidFill>
              <a:srgbClr val="595959"/>
            </a:solidFill>
            <a:prstDash val="solid"/>
            <a:round/>
            <a:headEnd len="med" w="med" type="none"/>
            <a:tailEnd len="med" w="med" type="triangle"/>
          </a:ln>
        </p:spPr>
      </p:cxnSp>
      <p:sp>
        <p:nvSpPr>
          <p:cNvPr id="347" name="Google Shape;347;p42"/>
          <p:cNvSpPr txBox="1"/>
          <p:nvPr/>
        </p:nvSpPr>
        <p:spPr>
          <a:xfrm>
            <a:off x="1785275" y="629475"/>
            <a:ext cx="496200" cy="46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a:t>
            </a:r>
            <a:endParaRPr>
              <a:latin typeface="Open Sans"/>
              <a:ea typeface="Open Sans"/>
              <a:cs typeface="Open Sans"/>
              <a:sym typeface="Open Sans"/>
            </a:endParaRPr>
          </a:p>
        </p:txBody>
      </p:sp>
      <p:sp>
        <p:nvSpPr>
          <p:cNvPr id="348" name="Google Shape;348;p42"/>
          <p:cNvSpPr txBox="1"/>
          <p:nvPr/>
        </p:nvSpPr>
        <p:spPr>
          <a:xfrm>
            <a:off x="202750" y="3224875"/>
            <a:ext cx="2661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A369D"/>
                </a:solidFill>
                <a:latin typeface="Open Sans"/>
                <a:ea typeface="Open Sans"/>
                <a:cs typeface="Open Sans"/>
                <a:sym typeface="Open Sans"/>
              </a:rPr>
              <a:t>*Hint: Similar to Feed</a:t>
            </a:r>
            <a:endParaRPr>
              <a:solidFill>
                <a:srgbClr val="0A369D"/>
              </a:solidFill>
              <a:latin typeface="Open Sans"/>
              <a:ea typeface="Open Sans"/>
              <a:cs typeface="Open Sans"/>
              <a:sym typeface="Open Sans"/>
            </a:endParaRPr>
          </a:p>
        </p:txBody>
      </p:sp>
      <p:pic>
        <p:nvPicPr>
          <p:cNvPr id="349" name="Google Shape;349;p42"/>
          <p:cNvPicPr preferRelativeResize="0"/>
          <p:nvPr/>
        </p:nvPicPr>
        <p:blipFill>
          <a:blip r:embed="rId4">
            <a:alphaModFix/>
          </a:blip>
          <a:stretch>
            <a:fillRect/>
          </a:stretch>
        </p:blipFill>
        <p:spPr>
          <a:xfrm>
            <a:off x="7870801" y="564788"/>
            <a:ext cx="633999" cy="2908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3" name="Shape 353"/>
        <p:cNvGrpSpPr/>
        <p:nvPr/>
      </p:nvGrpSpPr>
      <p:grpSpPr>
        <a:xfrm>
          <a:off x="0" y="0"/>
          <a:ext cx="0" cy="0"/>
          <a:chOff x="0" y="0"/>
          <a:chExt cx="0" cy="0"/>
        </a:xfrm>
      </p:grpSpPr>
      <p:sp>
        <p:nvSpPr>
          <p:cNvPr id="354" name="Google Shape;354;p43"/>
          <p:cNvSpPr txBox="1"/>
          <p:nvPr/>
        </p:nvSpPr>
        <p:spPr>
          <a:xfrm>
            <a:off x="3220950" y="2094000"/>
            <a:ext cx="5695500" cy="30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Roboto Mono"/>
                <a:ea typeface="Roboto Mono"/>
                <a:cs typeface="Roboto Mono"/>
                <a:sym typeface="Roboto Mono"/>
              </a:rPr>
              <a:t>const </a:t>
            </a:r>
            <a:r>
              <a:rPr b="1" lang="en" sz="1100">
                <a:solidFill>
                  <a:srgbClr val="674EA7"/>
                </a:solidFill>
                <a:latin typeface="Roboto Mono"/>
                <a:ea typeface="Roboto Mono"/>
                <a:cs typeface="Roboto Mono"/>
                <a:sym typeface="Roboto Mono"/>
              </a:rPr>
              <a:t>Suggestions </a:t>
            </a:r>
            <a:r>
              <a:rPr lang="en" sz="1100">
                <a:latin typeface="Roboto Mono"/>
                <a:ea typeface="Roboto Mono"/>
                <a:cs typeface="Roboto Mono"/>
                <a:sym typeface="Roboto Mono"/>
              </a:rPr>
              <a:t>= () =&gt; {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a:t>
            </a:r>
            <a:r>
              <a:rPr lang="en" sz="1100">
                <a:solidFill>
                  <a:srgbClr val="CC333F"/>
                </a:solidFill>
                <a:latin typeface="Roboto Mono"/>
                <a:ea typeface="Roboto Mono"/>
                <a:cs typeface="Roboto Mono"/>
                <a:sym typeface="Roboto Mono"/>
              </a:rPr>
              <a:t>const [profileData, setProfileData] = useState([]);</a:t>
            </a:r>
            <a:endParaRPr sz="1100">
              <a:solidFill>
                <a:srgbClr val="CC333F"/>
              </a:solidFill>
              <a:latin typeface="Roboto Mono"/>
              <a:ea typeface="Roboto Mono"/>
              <a:cs typeface="Roboto Mono"/>
              <a:sym typeface="Roboto Mono"/>
            </a:endParaRPr>
          </a:p>
          <a:p>
            <a:pPr indent="0" lvl="0" marL="0" rtl="0" algn="l">
              <a:spcBef>
                <a:spcPts val="0"/>
              </a:spcBef>
              <a:spcAft>
                <a:spcPts val="0"/>
              </a:spcAft>
              <a:buNone/>
            </a:pPr>
            <a:r>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const loadSuggestions = (() =&gt;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a:t>
            </a:r>
            <a:r>
              <a:rPr lang="en" sz="1100">
                <a:solidFill>
                  <a:srgbClr val="777777"/>
                </a:solidFill>
                <a:latin typeface="Roboto Mono"/>
                <a:ea typeface="Roboto Mono"/>
                <a:cs typeface="Roboto Mono"/>
                <a:sym typeface="Roboto Mono"/>
              </a:rPr>
              <a:t>// Load suggested profiles from API...</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a:t>
            </a:r>
            <a:r>
              <a:rPr lang="en" sz="1100">
                <a:solidFill>
                  <a:srgbClr val="CC333F"/>
                </a:solidFill>
                <a:latin typeface="Roboto Mono"/>
                <a:ea typeface="Roboto Mono"/>
                <a:cs typeface="Roboto Mono"/>
                <a:sym typeface="Roboto Mono"/>
              </a:rPr>
              <a:t>setProfileData(loadedProfiles);</a:t>
            </a:r>
            <a:endParaRPr sz="1100">
              <a:solidFill>
                <a:srgbClr val="777777"/>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return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&lt;div&gt;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a:t>
            </a:r>
            <a:r>
              <a:rPr b="1" lang="en" sz="1100">
                <a:solidFill>
                  <a:srgbClr val="6AA84F"/>
                </a:solidFill>
                <a:latin typeface="Roboto Mono"/>
                <a:ea typeface="Roboto Mono"/>
                <a:cs typeface="Roboto Mono"/>
                <a:sym typeface="Roboto Mono"/>
              </a:rPr>
              <a:t>&lt;Profile username={profileData[0].username} ... /&gt;</a:t>
            </a:r>
            <a:endParaRPr b="1" sz="1100">
              <a:solidFill>
                <a:srgbClr val="6AA84F"/>
              </a:solidFill>
              <a:latin typeface="Roboto Mono"/>
              <a:ea typeface="Roboto Mono"/>
              <a:cs typeface="Roboto Mono"/>
              <a:sym typeface="Roboto Mono"/>
            </a:endParaRPr>
          </a:p>
          <a:p>
            <a:pPr indent="0" lvl="0" marL="0" rtl="0" algn="l">
              <a:spcBef>
                <a:spcPts val="0"/>
              </a:spcBef>
              <a:spcAft>
                <a:spcPts val="0"/>
              </a:spcAft>
              <a:buNone/>
            </a:pPr>
            <a:r>
              <a:rPr b="1" lang="en" sz="1100">
                <a:solidFill>
                  <a:srgbClr val="6AA84F"/>
                </a:solidFill>
                <a:latin typeface="Roboto Mono"/>
                <a:ea typeface="Roboto Mono"/>
                <a:cs typeface="Roboto Mono"/>
                <a:sym typeface="Roboto Mono"/>
              </a:rPr>
              <a:t>      &lt;Profile username={profileData[1].username} ... /&gt;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sz="1100">
                <a:solidFill>
                  <a:srgbClr val="6AA84F"/>
                </a:solidFill>
                <a:latin typeface="Roboto Mono"/>
                <a:ea typeface="Roboto Mono"/>
                <a:cs typeface="Roboto Mono"/>
                <a:sym typeface="Roboto Mono"/>
              </a:rPr>
              <a:t>      &lt;Profile username={profileData[2].username} ... /&gt;     </a:t>
            </a:r>
            <a:endParaRPr b="1" sz="1100">
              <a:solidFill>
                <a:srgbClr val="6AA84F"/>
              </a:solidFill>
              <a:latin typeface="Roboto Mono"/>
              <a:ea typeface="Roboto Mono"/>
              <a:cs typeface="Roboto Mono"/>
              <a:sym typeface="Roboto Mono"/>
            </a:endParaRPr>
          </a:p>
          <a:p>
            <a:pPr indent="0" lvl="0" marL="0" rtl="0" algn="l">
              <a:spcBef>
                <a:spcPts val="0"/>
              </a:spcBef>
              <a:spcAft>
                <a:spcPts val="0"/>
              </a:spcAft>
              <a:buNone/>
            </a:pPr>
            <a:r>
              <a:rPr b="1" lang="en" sz="1100">
                <a:solidFill>
                  <a:srgbClr val="6AA84F"/>
                </a:solidFill>
                <a:latin typeface="Roboto Mono"/>
                <a:ea typeface="Roboto Mono"/>
                <a:cs typeface="Roboto Mono"/>
                <a:sym typeface="Roboto Mono"/>
              </a:rPr>
              <a:t>	 ...</a:t>
            </a:r>
            <a:endParaRPr b="1" sz="1100">
              <a:solidFill>
                <a:srgbClr val="6AA84F"/>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&lt;/div&gt;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a:t>
            </a:r>
            <a:endParaRPr sz="1100">
              <a:latin typeface="Roboto Mono"/>
              <a:ea typeface="Roboto Mono"/>
              <a:cs typeface="Roboto Mono"/>
              <a:sym typeface="Roboto Mono"/>
            </a:endParaRPr>
          </a:p>
        </p:txBody>
      </p:sp>
      <p:sp>
        <p:nvSpPr>
          <p:cNvPr id="355" name="Google Shape;355;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56" name="Google Shape;356;p43"/>
          <p:cNvSpPr txBox="1"/>
          <p:nvPr/>
        </p:nvSpPr>
        <p:spPr>
          <a:xfrm>
            <a:off x="3220950" y="1692650"/>
            <a:ext cx="2734200" cy="4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latin typeface="Open Sans"/>
                <a:ea typeface="Open Sans"/>
                <a:cs typeface="Open Sans"/>
                <a:sym typeface="Open Sans"/>
              </a:rPr>
              <a:t>Suggestions </a:t>
            </a:r>
            <a:r>
              <a:rPr lang="en" sz="1100">
                <a:latin typeface="Open Sans"/>
                <a:ea typeface="Open Sans"/>
                <a:cs typeface="Open Sans"/>
                <a:sym typeface="Open Sans"/>
              </a:rPr>
              <a:t>(</a:t>
            </a:r>
            <a:r>
              <a:rPr lang="en" sz="1100">
                <a:latin typeface="Roboto Mono"/>
                <a:ea typeface="Roboto Mono"/>
                <a:cs typeface="Roboto Mono"/>
                <a:sym typeface="Roboto Mono"/>
              </a:rPr>
              <a:t>Suggestions.js</a:t>
            </a:r>
            <a:r>
              <a:rPr lang="en" sz="1100">
                <a:latin typeface="Open Sans"/>
                <a:ea typeface="Open Sans"/>
                <a:cs typeface="Open Sans"/>
                <a:sym typeface="Open Sans"/>
              </a:rPr>
              <a:t>)</a:t>
            </a:r>
            <a:endParaRPr sz="1100">
              <a:latin typeface="Open Sans"/>
              <a:ea typeface="Open Sans"/>
              <a:cs typeface="Open Sans"/>
              <a:sym typeface="Open Sans"/>
            </a:endParaRPr>
          </a:p>
        </p:txBody>
      </p:sp>
      <p:sp>
        <p:nvSpPr>
          <p:cNvPr id="357" name="Google Shape;357;p43"/>
          <p:cNvSpPr txBox="1"/>
          <p:nvPr/>
        </p:nvSpPr>
        <p:spPr>
          <a:xfrm>
            <a:off x="202750" y="3625075"/>
            <a:ext cx="2530800" cy="7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State: All post data in the feed</a:t>
            </a:r>
            <a:endParaRPr sz="1800">
              <a:solidFill>
                <a:srgbClr val="0A369D"/>
              </a:solidFill>
              <a:latin typeface="Open Sans"/>
              <a:ea typeface="Open Sans"/>
              <a:cs typeface="Open Sans"/>
              <a:sym typeface="Open Sans"/>
            </a:endParaRPr>
          </a:p>
        </p:txBody>
      </p:sp>
      <p:sp>
        <p:nvSpPr>
          <p:cNvPr id="358" name="Google Shape;358;p43"/>
          <p:cNvSpPr txBox="1"/>
          <p:nvPr>
            <p:ph type="title"/>
          </p:nvPr>
        </p:nvSpPr>
        <p:spPr>
          <a:xfrm>
            <a:off x="218325" y="174125"/>
            <a:ext cx="5695500" cy="6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Proxima Nova"/>
                <a:ea typeface="Proxima Nova"/>
                <a:cs typeface="Proxima Nova"/>
                <a:sym typeface="Proxima Nova"/>
              </a:rPr>
              <a:t>Exercise: </a:t>
            </a:r>
            <a:r>
              <a:rPr b="1" lang="en">
                <a:latin typeface="Proxima Nova"/>
                <a:ea typeface="Proxima Nova"/>
                <a:cs typeface="Proxima Nova"/>
                <a:sym typeface="Proxima Nova"/>
              </a:rPr>
              <a:t>Creating Suggestions</a:t>
            </a:r>
            <a:endParaRPr b="1" sz="1800">
              <a:latin typeface="Proxima Nova"/>
              <a:ea typeface="Proxima Nova"/>
              <a:cs typeface="Proxima Nova"/>
              <a:sym typeface="Proxima Nova"/>
            </a:endParaRPr>
          </a:p>
        </p:txBody>
      </p:sp>
      <p:sp>
        <p:nvSpPr>
          <p:cNvPr id="359" name="Google Shape;359;p43"/>
          <p:cNvSpPr txBox="1"/>
          <p:nvPr/>
        </p:nvSpPr>
        <p:spPr>
          <a:xfrm>
            <a:off x="202750" y="4356475"/>
            <a:ext cx="17820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Props: None</a:t>
            </a:r>
            <a:endParaRPr sz="1800">
              <a:solidFill>
                <a:srgbClr val="0A369D"/>
              </a:solidFill>
              <a:latin typeface="Open Sans"/>
              <a:ea typeface="Open Sans"/>
              <a:cs typeface="Open Sans"/>
              <a:sym typeface="Open Sans"/>
            </a:endParaRPr>
          </a:p>
        </p:txBody>
      </p:sp>
      <p:cxnSp>
        <p:nvCxnSpPr>
          <p:cNvPr id="360" name="Google Shape;360;p43"/>
          <p:cNvCxnSpPr>
            <a:stCxn id="361" idx="2"/>
            <a:endCxn id="362" idx="0"/>
          </p:cNvCxnSpPr>
          <p:nvPr/>
        </p:nvCxnSpPr>
        <p:spPr>
          <a:xfrm>
            <a:off x="2033375" y="1736375"/>
            <a:ext cx="0" cy="427500"/>
          </a:xfrm>
          <a:prstGeom prst="straightConnector1">
            <a:avLst/>
          </a:prstGeom>
          <a:noFill/>
          <a:ln cap="flat" cmpd="sng" w="28575">
            <a:solidFill>
              <a:srgbClr val="595959"/>
            </a:solidFill>
            <a:prstDash val="solid"/>
            <a:round/>
            <a:headEnd len="med" w="med" type="none"/>
            <a:tailEnd len="med" w="med" type="triangle"/>
          </a:ln>
        </p:spPr>
      </p:cxnSp>
      <p:sp>
        <p:nvSpPr>
          <p:cNvPr id="361" name="Google Shape;361;p43"/>
          <p:cNvSpPr/>
          <p:nvPr/>
        </p:nvSpPr>
        <p:spPr>
          <a:xfrm>
            <a:off x="1142375" y="1267775"/>
            <a:ext cx="17820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FF"/>
                </a:solidFill>
                <a:latin typeface="Roboto Mono"/>
                <a:ea typeface="Roboto Mono"/>
                <a:cs typeface="Roboto Mono"/>
                <a:sym typeface="Roboto Mono"/>
              </a:rPr>
              <a:t>&lt;Suggestions/&gt;</a:t>
            </a:r>
            <a:endParaRPr b="1">
              <a:solidFill>
                <a:srgbClr val="FF00FF"/>
              </a:solidFill>
              <a:latin typeface="Roboto Mono"/>
              <a:ea typeface="Roboto Mono"/>
              <a:cs typeface="Roboto Mono"/>
              <a:sym typeface="Roboto Mono"/>
            </a:endParaRPr>
          </a:p>
        </p:txBody>
      </p:sp>
      <p:sp>
        <p:nvSpPr>
          <p:cNvPr id="362" name="Google Shape;362;p43"/>
          <p:cNvSpPr/>
          <p:nvPr/>
        </p:nvSpPr>
        <p:spPr>
          <a:xfrm>
            <a:off x="1308729" y="2163800"/>
            <a:ext cx="1449300" cy="468600"/>
          </a:xfrm>
          <a:prstGeom prst="roundRect">
            <a:avLst>
              <a:gd fmla="val 16667" name="adj"/>
            </a:avLst>
          </a:prstGeom>
          <a:solidFill>
            <a:srgbClr val="D4D4D4"/>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7F6000"/>
                </a:solidFill>
                <a:latin typeface="Roboto Mono"/>
                <a:ea typeface="Roboto Mono"/>
                <a:cs typeface="Roboto Mono"/>
                <a:sym typeface="Roboto Mono"/>
              </a:rPr>
              <a:t>&lt;Profile/&gt;</a:t>
            </a:r>
            <a:endParaRPr b="1">
              <a:solidFill>
                <a:srgbClr val="7F6000"/>
              </a:solidFill>
              <a:latin typeface="Roboto Mono"/>
              <a:ea typeface="Roboto Mono"/>
              <a:cs typeface="Roboto Mono"/>
              <a:sym typeface="Roboto Mono"/>
            </a:endParaRPr>
          </a:p>
        </p:txBody>
      </p:sp>
      <p:cxnSp>
        <p:nvCxnSpPr>
          <p:cNvPr id="363" name="Google Shape;363;p43"/>
          <p:cNvCxnSpPr>
            <a:endCxn id="361" idx="0"/>
          </p:cNvCxnSpPr>
          <p:nvPr/>
        </p:nvCxnSpPr>
        <p:spPr>
          <a:xfrm>
            <a:off x="2033375" y="1027175"/>
            <a:ext cx="0" cy="240600"/>
          </a:xfrm>
          <a:prstGeom prst="straightConnector1">
            <a:avLst/>
          </a:prstGeom>
          <a:noFill/>
          <a:ln cap="flat" cmpd="sng" w="28575">
            <a:solidFill>
              <a:srgbClr val="595959"/>
            </a:solidFill>
            <a:prstDash val="solid"/>
            <a:round/>
            <a:headEnd len="med" w="med" type="none"/>
            <a:tailEnd len="med" w="med" type="triangle"/>
          </a:ln>
        </p:spPr>
      </p:cxnSp>
      <p:sp>
        <p:nvSpPr>
          <p:cNvPr id="364" name="Google Shape;364;p43"/>
          <p:cNvSpPr txBox="1"/>
          <p:nvPr/>
        </p:nvSpPr>
        <p:spPr>
          <a:xfrm>
            <a:off x="1785275" y="629475"/>
            <a:ext cx="496200" cy="46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a:t>
            </a:r>
            <a:endParaRPr>
              <a:latin typeface="Open Sans"/>
              <a:ea typeface="Open Sans"/>
              <a:cs typeface="Open Sans"/>
              <a:sym typeface="Open Sans"/>
            </a:endParaRPr>
          </a:p>
        </p:txBody>
      </p:sp>
      <p:pic>
        <p:nvPicPr>
          <p:cNvPr id="365" name="Google Shape;365;p43"/>
          <p:cNvPicPr preferRelativeResize="0"/>
          <p:nvPr/>
        </p:nvPicPr>
        <p:blipFill rotWithShape="1">
          <a:blip r:embed="rId3">
            <a:alphaModFix/>
          </a:blip>
          <a:srcRect b="7670" l="69349" r="2707" t="60368"/>
          <a:stretch/>
        </p:blipFill>
        <p:spPr>
          <a:xfrm>
            <a:off x="6534900" y="244425"/>
            <a:ext cx="2145307" cy="1806101"/>
          </a:xfrm>
          <a:prstGeom prst="rect">
            <a:avLst/>
          </a:prstGeom>
          <a:noFill/>
          <a:ln>
            <a:noFill/>
          </a:ln>
        </p:spPr>
      </p:pic>
      <p:pic>
        <p:nvPicPr>
          <p:cNvPr id="366" name="Google Shape;366;p43"/>
          <p:cNvPicPr preferRelativeResize="0"/>
          <p:nvPr/>
        </p:nvPicPr>
        <p:blipFill>
          <a:blip r:embed="rId4">
            <a:alphaModFix/>
          </a:blip>
          <a:stretch>
            <a:fillRect/>
          </a:stretch>
        </p:blipFill>
        <p:spPr>
          <a:xfrm>
            <a:off x="7870801" y="564788"/>
            <a:ext cx="633999" cy="2908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0" name="Shape 370"/>
        <p:cNvGrpSpPr/>
        <p:nvPr/>
      </p:nvGrpSpPr>
      <p:grpSpPr>
        <a:xfrm>
          <a:off x="0" y="0"/>
          <a:ext cx="0" cy="0"/>
          <a:chOff x="0" y="0"/>
          <a:chExt cx="0" cy="0"/>
        </a:xfrm>
      </p:grpSpPr>
      <p:sp>
        <p:nvSpPr>
          <p:cNvPr id="371" name="Google Shape;371;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72" name="Google Shape;372;p44"/>
          <p:cNvSpPr txBox="1"/>
          <p:nvPr/>
        </p:nvSpPr>
        <p:spPr>
          <a:xfrm>
            <a:off x="3892500" y="2541900"/>
            <a:ext cx="5251500" cy="245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Roboto Mono"/>
                <a:ea typeface="Roboto Mono"/>
                <a:cs typeface="Roboto Mono"/>
                <a:sym typeface="Roboto Mono"/>
              </a:rPr>
              <a:t>const </a:t>
            </a:r>
            <a:r>
              <a:rPr b="1" lang="en" sz="1100">
                <a:solidFill>
                  <a:srgbClr val="674EA7"/>
                </a:solidFill>
                <a:latin typeface="Roboto Mono"/>
                <a:ea typeface="Roboto Mono"/>
                <a:cs typeface="Roboto Mono"/>
                <a:sym typeface="Roboto Mono"/>
              </a:rPr>
              <a:t>Profile </a:t>
            </a:r>
            <a:r>
              <a:rPr lang="en" sz="1100">
                <a:latin typeface="Roboto Mono"/>
                <a:ea typeface="Roboto Mono"/>
                <a:cs typeface="Roboto Mono"/>
                <a:sym typeface="Roboto Mono"/>
              </a:rPr>
              <a:t>= (</a:t>
            </a:r>
            <a:r>
              <a:rPr lang="en" sz="1100">
                <a:solidFill>
                  <a:srgbClr val="CC333F"/>
                </a:solidFill>
                <a:latin typeface="Roboto Mono"/>
                <a:ea typeface="Roboto Mono"/>
                <a:cs typeface="Roboto Mono"/>
                <a:sym typeface="Roboto Mono"/>
              </a:rPr>
              <a:t>?</a:t>
            </a:r>
            <a:r>
              <a:rPr lang="en" sz="1100">
                <a:latin typeface="Roboto Mono"/>
                <a:ea typeface="Roboto Mono"/>
                <a:cs typeface="Roboto Mono"/>
                <a:sym typeface="Roboto Mono"/>
              </a:rPr>
              <a:t>) =&gt; {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a:t>
            </a:r>
            <a:r>
              <a:rPr lang="en" sz="1100">
                <a:solidFill>
                  <a:srgbClr val="CC333F"/>
                </a:solidFill>
                <a:latin typeface="Roboto Mono"/>
                <a:ea typeface="Roboto Mono"/>
                <a:cs typeface="Roboto Mono"/>
                <a:sym typeface="Roboto Mono"/>
              </a:rPr>
              <a:t>???</a:t>
            </a:r>
            <a:endParaRPr sz="1100">
              <a:solidFill>
                <a:srgbClr val="CC333F"/>
              </a:solidFill>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return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&lt;div&gt;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a:t>
            </a:r>
            <a:endParaRPr sz="1100">
              <a:solidFill>
                <a:schemeClr val="dk1"/>
              </a:solidFill>
              <a:latin typeface="Roboto Mono"/>
              <a:ea typeface="Roboto Mono"/>
              <a:cs typeface="Roboto Mono"/>
              <a:sym typeface="Roboto Mono"/>
            </a:endParaRPr>
          </a:p>
          <a:p>
            <a:pPr indent="457200" lvl="0" marL="0" rtl="0" algn="l">
              <a:spcBef>
                <a:spcPts val="0"/>
              </a:spcBef>
              <a:spcAft>
                <a:spcPts val="0"/>
              </a:spcAft>
              <a:buNone/>
            </a:pPr>
            <a:r>
              <a:rPr lang="en" sz="1100">
                <a:solidFill>
                  <a:srgbClr val="CC333F"/>
                </a:solidFill>
                <a:latin typeface="Roboto Mono"/>
                <a:ea typeface="Roboto Mono"/>
                <a:cs typeface="Roboto Mono"/>
                <a:sym typeface="Roboto Mono"/>
              </a:rPr>
              <a:t>???</a:t>
            </a:r>
            <a:endParaRPr sz="1100">
              <a:solidFill>
                <a:srgbClr val="CC333F"/>
              </a:solidFill>
              <a:latin typeface="Roboto Mono"/>
              <a:ea typeface="Roboto Mono"/>
              <a:cs typeface="Roboto Mono"/>
              <a:sym typeface="Roboto Mono"/>
            </a:endParaRPr>
          </a:p>
          <a:p>
            <a:pPr indent="0" lvl="0" marL="0" rtl="0" algn="l">
              <a:spcBef>
                <a:spcPts val="0"/>
              </a:spcBef>
              <a:spcAft>
                <a:spcPts val="0"/>
              </a:spcAft>
              <a:buNone/>
            </a:pPr>
            <a:r>
              <a:t/>
            </a:r>
            <a:endParaRPr sz="1100">
              <a:solidFill>
                <a:srgbClr val="CC333F"/>
              </a:solidFill>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&lt;/div&gt;</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a:t>
            </a:r>
            <a:endParaRPr sz="1100">
              <a:latin typeface="Roboto Mono"/>
              <a:ea typeface="Roboto Mono"/>
              <a:cs typeface="Roboto Mono"/>
              <a:sym typeface="Roboto Mono"/>
            </a:endParaRPr>
          </a:p>
        </p:txBody>
      </p:sp>
      <p:sp>
        <p:nvSpPr>
          <p:cNvPr id="373" name="Google Shape;373;p44"/>
          <p:cNvSpPr txBox="1"/>
          <p:nvPr/>
        </p:nvSpPr>
        <p:spPr>
          <a:xfrm>
            <a:off x="3892500" y="2140550"/>
            <a:ext cx="2197200" cy="4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Open Sans"/>
                <a:ea typeface="Open Sans"/>
                <a:cs typeface="Open Sans"/>
                <a:sym typeface="Open Sans"/>
              </a:rPr>
              <a:t>Profile </a:t>
            </a:r>
            <a:r>
              <a:rPr lang="en">
                <a:latin typeface="Open Sans"/>
                <a:ea typeface="Open Sans"/>
                <a:cs typeface="Open Sans"/>
                <a:sym typeface="Open Sans"/>
              </a:rPr>
              <a:t>(</a:t>
            </a:r>
            <a:r>
              <a:rPr lang="en">
                <a:latin typeface="Roboto Mono"/>
                <a:ea typeface="Roboto Mono"/>
                <a:cs typeface="Roboto Mono"/>
                <a:sym typeface="Roboto Mono"/>
              </a:rPr>
              <a:t>Profile</a:t>
            </a:r>
            <a:r>
              <a:rPr lang="en">
                <a:latin typeface="Roboto Mono"/>
                <a:ea typeface="Roboto Mono"/>
                <a:cs typeface="Roboto Mono"/>
                <a:sym typeface="Roboto Mono"/>
              </a:rPr>
              <a:t>.js</a:t>
            </a:r>
            <a:r>
              <a:rPr lang="en">
                <a:latin typeface="Open Sans"/>
                <a:ea typeface="Open Sans"/>
                <a:cs typeface="Open Sans"/>
                <a:sym typeface="Open Sans"/>
              </a:rPr>
              <a:t>)</a:t>
            </a:r>
            <a:endParaRPr>
              <a:latin typeface="Open Sans"/>
              <a:ea typeface="Open Sans"/>
              <a:cs typeface="Open Sans"/>
              <a:sym typeface="Open Sans"/>
            </a:endParaRPr>
          </a:p>
        </p:txBody>
      </p:sp>
      <p:sp>
        <p:nvSpPr>
          <p:cNvPr id="374" name="Google Shape;374;p44"/>
          <p:cNvSpPr txBox="1"/>
          <p:nvPr/>
        </p:nvSpPr>
        <p:spPr>
          <a:xfrm>
            <a:off x="202750" y="3625075"/>
            <a:ext cx="2334000" cy="51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State: ?</a:t>
            </a:r>
            <a:endParaRPr sz="1800">
              <a:solidFill>
                <a:srgbClr val="0A369D"/>
              </a:solidFill>
              <a:latin typeface="Open Sans"/>
              <a:ea typeface="Open Sans"/>
              <a:cs typeface="Open Sans"/>
              <a:sym typeface="Open Sans"/>
            </a:endParaRPr>
          </a:p>
        </p:txBody>
      </p:sp>
      <p:sp>
        <p:nvSpPr>
          <p:cNvPr id="375" name="Google Shape;375;p44"/>
          <p:cNvSpPr txBox="1"/>
          <p:nvPr/>
        </p:nvSpPr>
        <p:spPr>
          <a:xfrm>
            <a:off x="202750" y="4356475"/>
            <a:ext cx="32523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Props: ?</a:t>
            </a:r>
            <a:endParaRPr sz="1800">
              <a:solidFill>
                <a:srgbClr val="0A369D"/>
              </a:solidFill>
              <a:latin typeface="Open Sans"/>
              <a:ea typeface="Open Sans"/>
              <a:cs typeface="Open Sans"/>
              <a:sym typeface="Open Sans"/>
            </a:endParaRPr>
          </a:p>
        </p:txBody>
      </p:sp>
      <p:sp>
        <p:nvSpPr>
          <p:cNvPr id="376" name="Google Shape;376;p44"/>
          <p:cNvSpPr txBox="1"/>
          <p:nvPr>
            <p:ph type="title"/>
          </p:nvPr>
        </p:nvSpPr>
        <p:spPr>
          <a:xfrm>
            <a:off x="218325" y="174125"/>
            <a:ext cx="5695500" cy="6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Proxima Nova"/>
                <a:ea typeface="Proxima Nova"/>
                <a:cs typeface="Proxima Nova"/>
                <a:sym typeface="Proxima Nova"/>
              </a:rPr>
              <a:t>Exercise: </a:t>
            </a:r>
            <a:r>
              <a:rPr b="1" lang="en">
                <a:latin typeface="Proxima Nova"/>
                <a:ea typeface="Proxima Nova"/>
                <a:cs typeface="Proxima Nova"/>
                <a:sym typeface="Proxima Nova"/>
              </a:rPr>
              <a:t>Creating Suggestions</a:t>
            </a:r>
            <a:endParaRPr b="1" sz="1800">
              <a:latin typeface="Proxima Nova"/>
              <a:ea typeface="Proxima Nova"/>
              <a:cs typeface="Proxima Nova"/>
              <a:sym typeface="Proxima Nova"/>
            </a:endParaRPr>
          </a:p>
        </p:txBody>
      </p:sp>
      <p:cxnSp>
        <p:nvCxnSpPr>
          <p:cNvPr id="377" name="Google Shape;377;p44"/>
          <p:cNvCxnSpPr>
            <a:stCxn id="378" idx="2"/>
            <a:endCxn id="379" idx="0"/>
          </p:cNvCxnSpPr>
          <p:nvPr/>
        </p:nvCxnSpPr>
        <p:spPr>
          <a:xfrm>
            <a:off x="2033375" y="1736375"/>
            <a:ext cx="0" cy="427500"/>
          </a:xfrm>
          <a:prstGeom prst="straightConnector1">
            <a:avLst/>
          </a:prstGeom>
          <a:noFill/>
          <a:ln cap="flat" cmpd="sng" w="28575">
            <a:solidFill>
              <a:srgbClr val="595959"/>
            </a:solidFill>
            <a:prstDash val="solid"/>
            <a:round/>
            <a:headEnd len="med" w="med" type="none"/>
            <a:tailEnd len="med" w="med" type="triangle"/>
          </a:ln>
        </p:spPr>
      </p:cxnSp>
      <p:sp>
        <p:nvSpPr>
          <p:cNvPr id="378" name="Google Shape;378;p44"/>
          <p:cNvSpPr/>
          <p:nvPr/>
        </p:nvSpPr>
        <p:spPr>
          <a:xfrm>
            <a:off x="1142375" y="1267775"/>
            <a:ext cx="1782000" cy="468600"/>
          </a:xfrm>
          <a:prstGeom prst="roundRect">
            <a:avLst>
              <a:gd fmla="val 16667" name="adj"/>
            </a:avLst>
          </a:prstGeom>
          <a:solidFill>
            <a:srgbClr val="D4D4D4"/>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FF"/>
                </a:solidFill>
                <a:latin typeface="Roboto Mono"/>
                <a:ea typeface="Roboto Mono"/>
                <a:cs typeface="Roboto Mono"/>
                <a:sym typeface="Roboto Mono"/>
              </a:rPr>
              <a:t>&lt;Suggestions/&gt;</a:t>
            </a:r>
            <a:endParaRPr b="1">
              <a:solidFill>
                <a:srgbClr val="FF00FF"/>
              </a:solidFill>
              <a:latin typeface="Roboto Mono"/>
              <a:ea typeface="Roboto Mono"/>
              <a:cs typeface="Roboto Mono"/>
              <a:sym typeface="Roboto Mono"/>
            </a:endParaRPr>
          </a:p>
        </p:txBody>
      </p:sp>
      <p:sp>
        <p:nvSpPr>
          <p:cNvPr id="379" name="Google Shape;379;p44"/>
          <p:cNvSpPr/>
          <p:nvPr/>
        </p:nvSpPr>
        <p:spPr>
          <a:xfrm>
            <a:off x="1308729" y="2163800"/>
            <a:ext cx="14493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1C232"/>
                </a:solidFill>
                <a:latin typeface="Roboto Mono"/>
                <a:ea typeface="Roboto Mono"/>
                <a:cs typeface="Roboto Mono"/>
                <a:sym typeface="Roboto Mono"/>
              </a:rPr>
              <a:t>&lt;Profile/&gt;</a:t>
            </a:r>
            <a:endParaRPr b="1">
              <a:solidFill>
                <a:srgbClr val="F1C232"/>
              </a:solidFill>
              <a:latin typeface="Roboto Mono"/>
              <a:ea typeface="Roboto Mono"/>
              <a:cs typeface="Roboto Mono"/>
              <a:sym typeface="Roboto Mono"/>
            </a:endParaRPr>
          </a:p>
        </p:txBody>
      </p:sp>
      <p:cxnSp>
        <p:nvCxnSpPr>
          <p:cNvPr id="380" name="Google Shape;380;p44"/>
          <p:cNvCxnSpPr>
            <a:endCxn id="378" idx="0"/>
          </p:cNvCxnSpPr>
          <p:nvPr/>
        </p:nvCxnSpPr>
        <p:spPr>
          <a:xfrm>
            <a:off x="2033375" y="1027175"/>
            <a:ext cx="0" cy="240600"/>
          </a:xfrm>
          <a:prstGeom prst="straightConnector1">
            <a:avLst/>
          </a:prstGeom>
          <a:noFill/>
          <a:ln cap="flat" cmpd="sng" w="28575">
            <a:solidFill>
              <a:srgbClr val="595959"/>
            </a:solidFill>
            <a:prstDash val="solid"/>
            <a:round/>
            <a:headEnd len="med" w="med" type="none"/>
            <a:tailEnd len="med" w="med" type="triangle"/>
          </a:ln>
        </p:spPr>
      </p:cxnSp>
      <p:sp>
        <p:nvSpPr>
          <p:cNvPr id="381" name="Google Shape;381;p44"/>
          <p:cNvSpPr txBox="1"/>
          <p:nvPr/>
        </p:nvSpPr>
        <p:spPr>
          <a:xfrm>
            <a:off x="1785275" y="629475"/>
            <a:ext cx="496200" cy="46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a:t>
            </a:r>
            <a:endParaRPr>
              <a:latin typeface="Open Sans"/>
              <a:ea typeface="Open Sans"/>
              <a:cs typeface="Open Sans"/>
              <a:sym typeface="Open Sans"/>
            </a:endParaRPr>
          </a:p>
        </p:txBody>
      </p:sp>
      <p:pic>
        <p:nvPicPr>
          <p:cNvPr id="382" name="Google Shape;382;p44"/>
          <p:cNvPicPr preferRelativeResize="0"/>
          <p:nvPr/>
        </p:nvPicPr>
        <p:blipFill rotWithShape="1">
          <a:blip r:embed="rId3">
            <a:alphaModFix/>
          </a:blip>
          <a:srcRect b="7670" l="69349" r="2707" t="60368"/>
          <a:stretch/>
        </p:blipFill>
        <p:spPr>
          <a:xfrm>
            <a:off x="6534900" y="244425"/>
            <a:ext cx="2145307" cy="1806101"/>
          </a:xfrm>
          <a:prstGeom prst="rect">
            <a:avLst/>
          </a:prstGeom>
          <a:noFill/>
          <a:ln>
            <a:noFill/>
          </a:ln>
        </p:spPr>
      </p:pic>
      <p:pic>
        <p:nvPicPr>
          <p:cNvPr id="383" name="Google Shape;383;p44"/>
          <p:cNvPicPr preferRelativeResize="0"/>
          <p:nvPr/>
        </p:nvPicPr>
        <p:blipFill>
          <a:blip r:embed="rId4">
            <a:alphaModFix/>
          </a:blip>
          <a:stretch>
            <a:fillRect/>
          </a:stretch>
        </p:blipFill>
        <p:spPr>
          <a:xfrm>
            <a:off x="7870801" y="564788"/>
            <a:ext cx="633999" cy="2908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87" name="Shape 387"/>
        <p:cNvGrpSpPr/>
        <p:nvPr/>
      </p:nvGrpSpPr>
      <p:grpSpPr>
        <a:xfrm>
          <a:off x="0" y="0"/>
          <a:ext cx="0" cy="0"/>
          <a:chOff x="0" y="0"/>
          <a:chExt cx="0" cy="0"/>
        </a:xfrm>
      </p:grpSpPr>
      <p:sp>
        <p:nvSpPr>
          <p:cNvPr id="388" name="Google Shape;388;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9" name="Google Shape;389;p45"/>
          <p:cNvSpPr txBox="1"/>
          <p:nvPr/>
        </p:nvSpPr>
        <p:spPr>
          <a:xfrm>
            <a:off x="3892500" y="2541900"/>
            <a:ext cx="5251500" cy="245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Roboto Mono"/>
                <a:ea typeface="Roboto Mono"/>
                <a:cs typeface="Roboto Mono"/>
                <a:sym typeface="Roboto Mono"/>
              </a:rPr>
              <a:t>const </a:t>
            </a:r>
            <a:r>
              <a:rPr b="1" lang="en" sz="1100">
                <a:solidFill>
                  <a:srgbClr val="674EA7"/>
                </a:solidFill>
                <a:latin typeface="Roboto Mono"/>
                <a:ea typeface="Roboto Mono"/>
                <a:cs typeface="Roboto Mono"/>
                <a:sym typeface="Roboto Mono"/>
              </a:rPr>
              <a:t>Profile </a:t>
            </a:r>
            <a:r>
              <a:rPr lang="en" sz="1100">
                <a:latin typeface="Roboto Mono"/>
                <a:ea typeface="Roboto Mono"/>
                <a:cs typeface="Roboto Mono"/>
                <a:sym typeface="Roboto Mono"/>
              </a:rPr>
              <a:t>= (</a:t>
            </a:r>
            <a:r>
              <a:rPr lang="en" sz="1100">
                <a:solidFill>
                  <a:srgbClr val="CC333F"/>
                </a:solidFill>
                <a:latin typeface="Roboto Mono"/>
                <a:ea typeface="Roboto Mono"/>
                <a:cs typeface="Roboto Mono"/>
                <a:sym typeface="Roboto Mono"/>
              </a:rPr>
              <a:t>props</a:t>
            </a:r>
            <a:r>
              <a:rPr lang="en" sz="1100">
                <a:latin typeface="Roboto Mono"/>
                <a:ea typeface="Roboto Mono"/>
                <a:cs typeface="Roboto Mono"/>
                <a:sym typeface="Roboto Mono"/>
              </a:rPr>
              <a:t>) =&gt; {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return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&lt;div&gt;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&lt;img src={</a:t>
            </a:r>
            <a:r>
              <a:rPr lang="en" sz="1100">
                <a:solidFill>
                  <a:srgbClr val="CC333F"/>
                </a:solidFill>
                <a:latin typeface="Roboto Mono"/>
                <a:ea typeface="Roboto Mono"/>
                <a:cs typeface="Roboto Mono"/>
                <a:sym typeface="Roboto Mono"/>
              </a:rPr>
              <a:t>props.</a:t>
            </a:r>
            <a:r>
              <a:rPr b="1" lang="en" sz="1100">
                <a:solidFill>
                  <a:srgbClr val="CC333F"/>
                </a:solidFill>
                <a:latin typeface="Roboto Mono"/>
                <a:ea typeface="Roboto Mono"/>
                <a:cs typeface="Roboto Mono"/>
                <a:sym typeface="Roboto Mono"/>
              </a:rPr>
              <a:t>profilePicture</a:t>
            </a:r>
            <a:r>
              <a:rPr lang="en" sz="1100">
                <a:solidFill>
                  <a:schemeClr val="dk1"/>
                </a:solidFill>
                <a:latin typeface="Roboto Mono"/>
                <a:ea typeface="Roboto Mono"/>
                <a:cs typeface="Roboto Mono"/>
                <a:sym typeface="Roboto Mono"/>
              </a:rPr>
              <a:t>} /&gt;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&lt;div&gt;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&lt;span&gt;{</a:t>
            </a:r>
            <a:r>
              <a:rPr lang="en" sz="1100">
                <a:solidFill>
                  <a:srgbClr val="CC333F"/>
                </a:solidFill>
                <a:latin typeface="Roboto Mono"/>
                <a:ea typeface="Roboto Mono"/>
                <a:cs typeface="Roboto Mono"/>
                <a:sym typeface="Roboto Mono"/>
              </a:rPr>
              <a:t>props.</a:t>
            </a:r>
            <a:r>
              <a:rPr b="1" lang="en" sz="1100">
                <a:solidFill>
                  <a:srgbClr val="CC333F"/>
                </a:solidFill>
                <a:latin typeface="Roboto Mono"/>
                <a:ea typeface="Roboto Mono"/>
                <a:cs typeface="Roboto Mono"/>
                <a:sym typeface="Roboto Mono"/>
              </a:rPr>
              <a:t>username</a:t>
            </a:r>
            <a:r>
              <a:rPr lang="en" sz="1100">
                <a:solidFill>
                  <a:schemeClr val="dk1"/>
                </a:solidFill>
                <a:latin typeface="Roboto Mono"/>
                <a:ea typeface="Roboto Mono"/>
                <a:cs typeface="Roboto Mono"/>
                <a:sym typeface="Roboto Mono"/>
              </a:rPr>
              <a:t>}&lt;/span&gt;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&lt;span&gt;{</a:t>
            </a:r>
            <a:r>
              <a:rPr lang="en" sz="1100">
                <a:solidFill>
                  <a:srgbClr val="CC333F"/>
                </a:solidFill>
                <a:latin typeface="Roboto Mono"/>
                <a:ea typeface="Roboto Mono"/>
                <a:cs typeface="Roboto Mono"/>
                <a:sym typeface="Roboto Mono"/>
              </a:rPr>
              <a:t>props.</a:t>
            </a:r>
            <a:r>
              <a:rPr b="1" lang="en" sz="1100">
                <a:solidFill>
                  <a:srgbClr val="CC333F"/>
                </a:solidFill>
                <a:latin typeface="Roboto Mono"/>
                <a:ea typeface="Roboto Mono"/>
                <a:cs typeface="Roboto Mono"/>
                <a:sym typeface="Roboto Mono"/>
              </a:rPr>
              <a:t>handle</a:t>
            </a:r>
            <a:r>
              <a:rPr lang="en" sz="1100">
                <a:solidFill>
                  <a:schemeClr val="dk1"/>
                </a:solidFill>
                <a:latin typeface="Roboto Mono"/>
                <a:ea typeface="Roboto Mono"/>
                <a:cs typeface="Roboto Mono"/>
                <a:sym typeface="Roboto Mono"/>
              </a:rPr>
              <a:t>}&lt;/span&gt;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&lt;/div&gt;</a:t>
            </a:r>
            <a:endParaRPr sz="11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100">
                <a:solidFill>
                  <a:schemeClr val="dk1"/>
                </a:solidFill>
                <a:latin typeface="Roboto Mono"/>
                <a:ea typeface="Roboto Mono"/>
                <a:cs typeface="Roboto Mono"/>
                <a:sym typeface="Roboto Mono"/>
              </a:rPr>
              <a:t>      &lt;button&gt;Follow&lt;/button&gt;</a:t>
            </a:r>
            <a:endParaRPr sz="1100">
              <a:solidFill>
                <a:srgbClr val="777777"/>
              </a:solidFill>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&lt;/div&gt;</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a:t>
            </a:r>
            <a:endParaRPr sz="1100">
              <a:latin typeface="Roboto Mono"/>
              <a:ea typeface="Roboto Mono"/>
              <a:cs typeface="Roboto Mono"/>
              <a:sym typeface="Roboto Mono"/>
            </a:endParaRPr>
          </a:p>
        </p:txBody>
      </p:sp>
      <p:sp>
        <p:nvSpPr>
          <p:cNvPr id="390" name="Google Shape;390;p45"/>
          <p:cNvSpPr txBox="1"/>
          <p:nvPr/>
        </p:nvSpPr>
        <p:spPr>
          <a:xfrm>
            <a:off x="3892500" y="2140550"/>
            <a:ext cx="2197200" cy="4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Open Sans"/>
                <a:ea typeface="Open Sans"/>
                <a:cs typeface="Open Sans"/>
                <a:sym typeface="Open Sans"/>
              </a:rPr>
              <a:t>Profile </a:t>
            </a:r>
            <a:r>
              <a:rPr lang="en">
                <a:latin typeface="Open Sans"/>
                <a:ea typeface="Open Sans"/>
                <a:cs typeface="Open Sans"/>
                <a:sym typeface="Open Sans"/>
              </a:rPr>
              <a:t>(</a:t>
            </a:r>
            <a:r>
              <a:rPr lang="en">
                <a:latin typeface="Roboto Mono"/>
                <a:ea typeface="Roboto Mono"/>
                <a:cs typeface="Roboto Mono"/>
                <a:sym typeface="Roboto Mono"/>
              </a:rPr>
              <a:t>Profile.js</a:t>
            </a:r>
            <a:r>
              <a:rPr lang="en">
                <a:latin typeface="Open Sans"/>
                <a:ea typeface="Open Sans"/>
                <a:cs typeface="Open Sans"/>
                <a:sym typeface="Open Sans"/>
              </a:rPr>
              <a:t>)</a:t>
            </a:r>
            <a:endParaRPr>
              <a:latin typeface="Open Sans"/>
              <a:ea typeface="Open Sans"/>
              <a:cs typeface="Open Sans"/>
              <a:sym typeface="Open Sans"/>
            </a:endParaRPr>
          </a:p>
        </p:txBody>
      </p:sp>
      <p:sp>
        <p:nvSpPr>
          <p:cNvPr id="391" name="Google Shape;391;p45"/>
          <p:cNvSpPr txBox="1"/>
          <p:nvPr/>
        </p:nvSpPr>
        <p:spPr>
          <a:xfrm>
            <a:off x="202750" y="3625075"/>
            <a:ext cx="2334000" cy="51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State: None</a:t>
            </a:r>
            <a:endParaRPr sz="1800">
              <a:solidFill>
                <a:srgbClr val="0A369D"/>
              </a:solidFill>
              <a:latin typeface="Open Sans"/>
              <a:ea typeface="Open Sans"/>
              <a:cs typeface="Open Sans"/>
              <a:sym typeface="Open Sans"/>
            </a:endParaRPr>
          </a:p>
        </p:txBody>
      </p:sp>
      <p:sp>
        <p:nvSpPr>
          <p:cNvPr id="392" name="Google Shape;392;p45"/>
          <p:cNvSpPr txBox="1"/>
          <p:nvPr/>
        </p:nvSpPr>
        <p:spPr>
          <a:xfrm>
            <a:off x="202750" y="4356475"/>
            <a:ext cx="32523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A369D"/>
                </a:solidFill>
                <a:latin typeface="Open Sans"/>
                <a:ea typeface="Open Sans"/>
                <a:cs typeface="Open Sans"/>
                <a:sym typeface="Open Sans"/>
              </a:rPr>
              <a:t>Props: Individual profile data</a:t>
            </a:r>
            <a:endParaRPr sz="1800">
              <a:solidFill>
                <a:srgbClr val="0A369D"/>
              </a:solidFill>
              <a:latin typeface="Open Sans"/>
              <a:ea typeface="Open Sans"/>
              <a:cs typeface="Open Sans"/>
              <a:sym typeface="Open Sans"/>
            </a:endParaRPr>
          </a:p>
        </p:txBody>
      </p:sp>
      <p:sp>
        <p:nvSpPr>
          <p:cNvPr id="393" name="Google Shape;393;p45"/>
          <p:cNvSpPr txBox="1"/>
          <p:nvPr>
            <p:ph type="title"/>
          </p:nvPr>
        </p:nvSpPr>
        <p:spPr>
          <a:xfrm>
            <a:off x="218325" y="174125"/>
            <a:ext cx="5695500" cy="6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Proxima Nova"/>
                <a:ea typeface="Proxima Nova"/>
                <a:cs typeface="Proxima Nova"/>
                <a:sym typeface="Proxima Nova"/>
              </a:rPr>
              <a:t>Exercise: </a:t>
            </a:r>
            <a:r>
              <a:rPr b="1" lang="en">
                <a:latin typeface="Proxima Nova"/>
                <a:ea typeface="Proxima Nova"/>
                <a:cs typeface="Proxima Nova"/>
                <a:sym typeface="Proxima Nova"/>
              </a:rPr>
              <a:t>Creating Suggestions</a:t>
            </a:r>
            <a:endParaRPr b="1" sz="1800">
              <a:latin typeface="Proxima Nova"/>
              <a:ea typeface="Proxima Nova"/>
              <a:cs typeface="Proxima Nova"/>
              <a:sym typeface="Proxima Nova"/>
            </a:endParaRPr>
          </a:p>
        </p:txBody>
      </p:sp>
      <p:cxnSp>
        <p:nvCxnSpPr>
          <p:cNvPr id="394" name="Google Shape;394;p45"/>
          <p:cNvCxnSpPr>
            <a:stCxn id="395" idx="2"/>
            <a:endCxn id="396" idx="0"/>
          </p:cNvCxnSpPr>
          <p:nvPr/>
        </p:nvCxnSpPr>
        <p:spPr>
          <a:xfrm>
            <a:off x="2033375" y="1736375"/>
            <a:ext cx="0" cy="427500"/>
          </a:xfrm>
          <a:prstGeom prst="straightConnector1">
            <a:avLst/>
          </a:prstGeom>
          <a:noFill/>
          <a:ln cap="flat" cmpd="sng" w="28575">
            <a:solidFill>
              <a:srgbClr val="595959"/>
            </a:solidFill>
            <a:prstDash val="solid"/>
            <a:round/>
            <a:headEnd len="med" w="med" type="none"/>
            <a:tailEnd len="med" w="med" type="triangle"/>
          </a:ln>
        </p:spPr>
      </p:cxnSp>
      <p:sp>
        <p:nvSpPr>
          <p:cNvPr id="395" name="Google Shape;395;p45"/>
          <p:cNvSpPr/>
          <p:nvPr/>
        </p:nvSpPr>
        <p:spPr>
          <a:xfrm>
            <a:off x="1142375" y="1267775"/>
            <a:ext cx="1782000" cy="468600"/>
          </a:xfrm>
          <a:prstGeom prst="roundRect">
            <a:avLst>
              <a:gd fmla="val 16667" name="adj"/>
            </a:avLst>
          </a:prstGeom>
          <a:solidFill>
            <a:srgbClr val="D4D4D4"/>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FF"/>
                </a:solidFill>
                <a:latin typeface="Roboto Mono"/>
                <a:ea typeface="Roboto Mono"/>
                <a:cs typeface="Roboto Mono"/>
                <a:sym typeface="Roboto Mono"/>
              </a:rPr>
              <a:t>&lt;Suggestions/&gt;</a:t>
            </a:r>
            <a:endParaRPr b="1">
              <a:solidFill>
                <a:srgbClr val="FF00FF"/>
              </a:solidFill>
              <a:latin typeface="Roboto Mono"/>
              <a:ea typeface="Roboto Mono"/>
              <a:cs typeface="Roboto Mono"/>
              <a:sym typeface="Roboto Mono"/>
            </a:endParaRPr>
          </a:p>
        </p:txBody>
      </p:sp>
      <p:sp>
        <p:nvSpPr>
          <p:cNvPr id="396" name="Google Shape;396;p45"/>
          <p:cNvSpPr/>
          <p:nvPr/>
        </p:nvSpPr>
        <p:spPr>
          <a:xfrm>
            <a:off x="1308729" y="2163800"/>
            <a:ext cx="1449300" cy="4686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1C232"/>
                </a:solidFill>
                <a:latin typeface="Roboto Mono"/>
                <a:ea typeface="Roboto Mono"/>
                <a:cs typeface="Roboto Mono"/>
                <a:sym typeface="Roboto Mono"/>
              </a:rPr>
              <a:t>&lt;Profile/&gt;</a:t>
            </a:r>
            <a:endParaRPr b="1">
              <a:solidFill>
                <a:srgbClr val="F1C232"/>
              </a:solidFill>
              <a:latin typeface="Roboto Mono"/>
              <a:ea typeface="Roboto Mono"/>
              <a:cs typeface="Roboto Mono"/>
              <a:sym typeface="Roboto Mono"/>
            </a:endParaRPr>
          </a:p>
        </p:txBody>
      </p:sp>
      <p:cxnSp>
        <p:nvCxnSpPr>
          <p:cNvPr id="397" name="Google Shape;397;p45"/>
          <p:cNvCxnSpPr>
            <a:endCxn id="395" idx="0"/>
          </p:cNvCxnSpPr>
          <p:nvPr/>
        </p:nvCxnSpPr>
        <p:spPr>
          <a:xfrm>
            <a:off x="2033375" y="1027175"/>
            <a:ext cx="0" cy="240600"/>
          </a:xfrm>
          <a:prstGeom prst="straightConnector1">
            <a:avLst/>
          </a:prstGeom>
          <a:noFill/>
          <a:ln cap="flat" cmpd="sng" w="28575">
            <a:solidFill>
              <a:srgbClr val="595959"/>
            </a:solidFill>
            <a:prstDash val="solid"/>
            <a:round/>
            <a:headEnd len="med" w="med" type="none"/>
            <a:tailEnd len="med" w="med" type="triangle"/>
          </a:ln>
        </p:spPr>
      </p:cxnSp>
      <p:sp>
        <p:nvSpPr>
          <p:cNvPr id="398" name="Google Shape;398;p45"/>
          <p:cNvSpPr txBox="1"/>
          <p:nvPr/>
        </p:nvSpPr>
        <p:spPr>
          <a:xfrm>
            <a:off x="1785275" y="629475"/>
            <a:ext cx="496200" cy="46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a:t>
            </a:r>
            <a:endParaRPr>
              <a:latin typeface="Open Sans"/>
              <a:ea typeface="Open Sans"/>
              <a:cs typeface="Open Sans"/>
              <a:sym typeface="Open Sans"/>
            </a:endParaRPr>
          </a:p>
        </p:txBody>
      </p:sp>
      <p:pic>
        <p:nvPicPr>
          <p:cNvPr id="399" name="Google Shape;399;p45"/>
          <p:cNvPicPr preferRelativeResize="0"/>
          <p:nvPr/>
        </p:nvPicPr>
        <p:blipFill rotWithShape="1">
          <a:blip r:embed="rId3">
            <a:alphaModFix/>
          </a:blip>
          <a:srcRect b="7670" l="69349" r="2707" t="60368"/>
          <a:stretch/>
        </p:blipFill>
        <p:spPr>
          <a:xfrm>
            <a:off x="6534900" y="244425"/>
            <a:ext cx="2145307" cy="1806101"/>
          </a:xfrm>
          <a:prstGeom prst="rect">
            <a:avLst/>
          </a:prstGeom>
          <a:noFill/>
          <a:ln>
            <a:noFill/>
          </a:ln>
        </p:spPr>
      </p:pic>
      <p:pic>
        <p:nvPicPr>
          <p:cNvPr id="400" name="Google Shape;400;p45"/>
          <p:cNvPicPr preferRelativeResize="0"/>
          <p:nvPr/>
        </p:nvPicPr>
        <p:blipFill>
          <a:blip r:embed="rId4">
            <a:alphaModFix/>
          </a:blip>
          <a:stretch>
            <a:fillRect/>
          </a:stretch>
        </p:blipFill>
        <p:spPr>
          <a:xfrm>
            <a:off x="7870801" y="564788"/>
            <a:ext cx="633999" cy="290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8"/>
          <p:cNvSpPr txBox="1"/>
          <p:nvPr>
            <p:ph type="title"/>
          </p:nvPr>
        </p:nvSpPr>
        <p:spPr>
          <a:xfrm>
            <a:off x="311700" y="594975"/>
            <a:ext cx="8520600" cy="98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6400">
                <a:latin typeface="Proxima Nova"/>
                <a:ea typeface="Proxima Nova"/>
                <a:cs typeface="Proxima Nova"/>
                <a:sym typeface="Proxima Nova"/>
              </a:rPr>
              <a:t>Let’s r</a:t>
            </a:r>
            <a:r>
              <a:rPr b="1" lang="en" sz="6400">
                <a:latin typeface="Proxima Nova"/>
                <a:ea typeface="Proxima Nova"/>
                <a:cs typeface="Proxima Nova"/>
                <a:sym typeface="Proxima Nova"/>
              </a:rPr>
              <a:t>ecap React!</a:t>
            </a:r>
            <a:endParaRPr b="1" sz="6400">
              <a:latin typeface="Proxima Nova"/>
              <a:ea typeface="Proxima Nova"/>
              <a:cs typeface="Proxima Nova"/>
              <a:sym typeface="Proxima Nova"/>
            </a:endParaRPr>
          </a:p>
        </p:txBody>
      </p:sp>
      <p:pic>
        <p:nvPicPr>
          <p:cNvPr id="119" name="Google Shape;119;p28"/>
          <p:cNvPicPr preferRelativeResize="0"/>
          <p:nvPr/>
        </p:nvPicPr>
        <p:blipFill>
          <a:blip r:embed="rId3">
            <a:alphaModFix/>
          </a:blip>
          <a:stretch>
            <a:fillRect/>
          </a:stretch>
        </p:blipFill>
        <p:spPr>
          <a:xfrm>
            <a:off x="3576363" y="2028975"/>
            <a:ext cx="1991275" cy="1991275"/>
          </a:xfrm>
          <a:prstGeom prst="rect">
            <a:avLst/>
          </a:prstGeom>
          <a:noFill/>
          <a:ln>
            <a:noFill/>
          </a:ln>
        </p:spPr>
      </p:pic>
      <p:sp>
        <p:nvSpPr>
          <p:cNvPr id="120" name="Google Shape;120;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46"/>
          <p:cNvSpPr txBox="1"/>
          <p:nvPr>
            <p:ph idx="1" type="body"/>
          </p:nvPr>
        </p:nvSpPr>
        <p:spPr>
          <a:xfrm>
            <a:off x="311700" y="1152475"/>
            <a:ext cx="8520600" cy="2699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 </a:t>
            </a:r>
            <a:r>
              <a:rPr b="1" lang="en"/>
              <a:t>React component </a:t>
            </a:r>
            <a:r>
              <a:rPr lang="en"/>
              <a:t>lets you break down a chunk of your UI into a reusable and independent piece of code. </a:t>
            </a:r>
            <a:endParaRPr/>
          </a:p>
          <a:p>
            <a:pPr indent="-342900" lvl="0" marL="457200" rtl="0" algn="l">
              <a:spcBef>
                <a:spcPts val="0"/>
              </a:spcBef>
              <a:spcAft>
                <a:spcPts val="0"/>
              </a:spcAft>
              <a:buSzPts val="1800"/>
              <a:buChar char="●"/>
            </a:pPr>
            <a:r>
              <a:rPr lang="en"/>
              <a:t>A component can be represented as a piece of HTML code, other React components, or both. </a:t>
            </a:r>
            <a:endParaRPr/>
          </a:p>
          <a:p>
            <a:pPr indent="-342900" lvl="0" marL="457200" rtl="0" algn="l">
              <a:spcBef>
                <a:spcPts val="0"/>
              </a:spcBef>
              <a:spcAft>
                <a:spcPts val="0"/>
              </a:spcAft>
              <a:buSzPts val="1800"/>
              <a:buChar char="●"/>
            </a:pPr>
            <a:r>
              <a:rPr lang="en"/>
              <a:t>It can receive and maintain its own information</a:t>
            </a:r>
            <a:endParaRPr/>
          </a:p>
          <a:p>
            <a:pPr indent="-342900" lvl="0" marL="457200" rtl="0" algn="l">
              <a:spcBef>
                <a:spcPts val="0"/>
              </a:spcBef>
              <a:spcAft>
                <a:spcPts val="0"/>
              </a:spcAft>
              <a:buSzPts val="1800"/>
              <a:buChar char="●"/>
            </a:pPr>
            <a:r>
              <a:rPr lang="en"/>
              <a:t>React uses a </a:t>
            </a:r>
            <a:r>
              <a:rPr b="1" lang="en"/>
              <a:t>component tree structure</a:t>
            </a:r>
            <a:r>
              <a:rPr lang="en"/>
              <a:t> to pass information</a:t>
            </a:r>
            <a:endParaRPr/>
          </a:p>
          <a:p>
            <a:pPr indent="-342900" lvl="0" marL="457200" rtl="0" algn="l">
              <a:spcBef>
                <a:spcPts val="0"/>
              </a:spcBef>
              <a:spcAft>
                <a:spcPts val="0"/>
              </a:spcAft>
              <a:buSzPts val="1800"/>
              <a:buChar char="●"/>
            </a:pPr>
            <a:r>
              <a:rPr lang="en"/>
              <a:t>Each component can take in </a:t>
            </a:r>
            <a:r>
              <a:rPr b="1" lang="en"/>
              <a:t>props</a:t>
            </a:r>
            <a:r>
              <a:rPr lang="en"/>
              <a:t> (inputs), and manages its owned contained </a:t>
            </a:r>
            <a:r>
              <a:rPr b="1" lang="en"/>
              <a:t>state</a:t>
            </a:r>
            <a:r>
              <a:rPr lang="en"/>
              <a:t> (mutable data)</a:t>
            </a:r>
            <a:endParaRPr/>
          </a:p>
        </p:txBody>
      </p:sp>
      <p:sp>
        <p:nvSpPr>
          <p:cNvPr id="406" name="Google Shape;406;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Recap</a:t>
            </a:r>
            <a:endParaRPr/>
          </a:p>
        </p:txBody>
      </p:sp>
      <p:sp>
        <p:nvSpPr>
          <p:cNvPr id="407" name="Google Shape;407;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08" name="Google Shape;408;p46"/>
          <p:cNvSpPr txBox="1"/>
          <p:nvPr/>
        </p:nvSpPr>
        <p:spPr>
          <a:xfrm>
            <a:off x="466050" y="3894600"/>
            <a:ext cx="7773000" cy="892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300">
                <a:solidFill>
                  <a:schemeClr val="dk1"/>
                </a:solidFill>
                <a:latin typeface="Open Sans"/>
                <a:ea typeface="Open Sans"/>
                <a:cs typeface="Open Sans"/>
                <a:sym typeface="Open Sans"/>
              </a:rPr>
              <a:t>Check out our recap guide at</a:t>
            </a:r>
            <a:r>
              <a:rPr b="1" lang="en" sz="2300">
                <a:solidFill>
                  <a:srgbClr val="396DFF"/>
                </a:solidFill>
                <a:latin typeface="Open Sans"/>
                <a:ea typeface="Open Sans"/>
                <a:cs typeface="Open Sans"/>
                <a:sym typeface="Open Sans"/>
              </a:rPr>
              <a:t> </a:t>
            </a:r>
            <a:r>
              <a:rPr b="1" lang="en" sz="2300" u="sng">
                <a:solidFill>
                  <a:schemeClr val="hlink"/>
                </a:solidFill>
                <a:latin typeface="Open Sans"/>
                <a:ea typeface="Open Sans"/>
                <a:cs typeface="Open Sans"/>
                <a:sym typeface="Open Sans"/>
                <a:hlinkClick r:id="rId3"/>
              </a:rPr>
              <a:t>http://weblab.is/react-guide</a:t>
            </a:r>
            <a:endParaRPr b="1" sz="2300">
              <a:solidFill>
                <a:srgbClr val="396DFF"/>
              </a:solidFill>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7"/>
          <p:cNvSpPr txBox="1"/>
          <p:nvPr>
            <p:ph type="title"/>
          </p:nvPr>
        </p:nvSpPr>
        <p:spPr>
          <a:xfrm>
            <a:off x="311700" y="404625"/>
            <a:ext cx="8520600" cy="223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7200">
                <a:latin typeface="Proxima Nova"/>
                <a:ea typeface="Proxima Nova"/>
                <a:cs typeface="Proxima Nova"/>
                <a:sym typeface="Proxima Nova"/>
              </a:rPr>
              <a:t>Workshop 1: Catbook w/ React </a:t>
            </a:r>
            <a:endParaRPr b="1" sz="7200">
              <a:latin typeface="Proxima Nova"/>
              <a:ea typeface="Proxima Nova"/>
              <a:cs typeface="Proxima Nova"/>
              <a:sym typeface="Proxima Nova"/>
            </a:endParaRPr>
          </a:p>
        </p:txBody>
      </p:sp>
      <p:sp>
        <p:nvSpPr>
          <p:cNvPr id="414" name="Google Shape;414;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15" name="Google Shape;415;p47"/>
          <p:cNvPicPr preferRelativeResize="0"/>
          <p:nvPr/>
        </p:nvPicPr>
        <p:blipFill>
          <a:blip r:embed="rId3">
            <a:alphaModFix/>
          </a:blip>
          <a:stretch>
            <a:fillRect/>
          </a:stretch>
        </p:blipFill>
        <p:spPr>
          <a:xfrm>
            <a:off x="2712287" y="2723425"/>
            <a:ext cx="3719424" cy="20649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419" name="Shape 419"/>
        <p:cNvGrpSpPr/>
        <p:nvPr/>
      </p:nvGrpSpPr>
      <p:grpSpPr>
        <a:xfrm>
          <a:off x="0" y="0"/>
          <a:ext cx="0" cy="0"/>
          <a:chOff x="0" y="0"/>
          <a:chExt cx="0" cy="0"/>
        </a:xfrm>
      </p:grpSpPr>
      <p:sp>
        <p:nvSpPr>
          <p:cNvPr id="420" name="Google Shape;420;p48"/>
          <p:cNvSpPr txBox="1"/>
          <p:nvPr>
            <p:ph type="ctrTitle"/>
          </p:nvPr>
        </p:nvSpPr>
        <p:spPr>
          <a:xfrm>
            <a:off x="311700" y="3800100"/>
            <a:ext cx="8520600" cy="125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b="1" sz="9000">
              <a:solidFill>
                <a:srgbClr val="396DFF"/>
              </a:solidFill>
            </a:endParaRPr>
          </a:p>
          <a:p>
            <a:pPr indent="0" lvl="0" marL="0" rtl="0" algn="l">
              <a:spcBef>
                <a:spcPts val="0"/>
              </a:spcBef>
              <a:spcAft>
                <a:spcPts val="0"/>
              </a:spcAft>
              <a:buNone/>
            </a:pPr>
            <a:r>
              <a:t/>
            </a:r>
            <a:endParaRPr b="1">
              <a:solidFill>
                <a:srgbClr val="396DFF"/>
              </a:solidFill>
            </a:endParaRPr>
          </a:p>
          <a:p>
            <a:pPr indent="0" lvl="0" marL="0" rtl="0" algn="ctr">
              <a:spcBef>
                <a:spcPts val="0"/>
              </a:spcBef>
              <a:spcAft>
                <a:spcPts val="0"/>
              </a:spcAft>
              <a:buNone/>
            </a:pPr>
            <a:r>
              <a:rPr b="1" lang="en" sz="7000">
                <a:solidFill>
                  <a:srgbClr val="396DFF"/>
                </a:solidFill>
              </a:rPr>
              <a:t>our end goal!</a:t>
            </a:r>
            <a:endParaRPr b="1" sz="7000">
              <a:solidFill>
                <a:srgbClr val="396DFF"/>
              </a:solidFill>
            </a:endParaRPr>
          </a:p>
        </p:txBody>
      </p:sp>
      <p:sp>
        <p:nvSpPr>
          <p:cNvPr id="421" name="Google Shape;421;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22" name="Google Shape;422;p48"/>
          <p:cNvPicPr preferRelativeResize="0"/>
          <p:nvPr/>
        </p:nvPicPr>
        <p:blipFill>
          <a:blip r:embed="rId3">
            <a:alphaModFix/>
          </a:blip>
          <a:stretch>
            <a:fillRect/>
          </a:stretch>
        </p:blipFill>
        <p:spPr>
          <a:xfrm>
            <a:off x="1424075" y="141950"/>
            <a:ext cx="6295844" cy="34953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4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Proxima Nova"/>
                <a:ea typeface="Proxima Nova"/>
                <a:cs typeface="Proxima Nova"/>
                <a:sym typeface="Proxima Nova"/>
              </a:rPr>
              <a:t>Setup and Starter Code</a:t>
            </a:r>
            <a:endParaRPr>
              <a:latin typeface="Proxima Nova"/>
              <a:ea typeface="Proxima Nova"/>
              <a:cs typeface="Proxima Nova"/>
              <a:sym typeface="Proxima Nova"/>
            </a:endParaRPr>
          </a:p>
        </p:txBody>
      </p:sp>
      <p:sp>
        <p:nvSpPr>
          <p:cNvPr id="428" name="Google Shape;428;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Node Setup</a:t>
            </a:r>
            <a:endParaRPr/>
          </a:p>
        </p:txBody>
      </p:sp>
      <p:sp>
        <p:nvSpPr>
          <p:cNvPr id="434" name="Google Shape;434;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35" name="Google Shape;435;p50"/>
          <p:cNvSpPr txBox="1"/>
          <p:nvPr/>
        </p:nvSpPr>
        <p:spPr>
          <a:xfrm>
            <a:off x="675000" y="1222850"/>
            <a:ext cx="7601700" cy="3432600"/>
          </a:xfrm>
          <a:prstGeom prst="rect">
            <a:avLst/>
          </a:prstGeom>
          <a:solidFill>
            <a:srgbClr val="EEEEEE"/>
          </a:solidFill>
          <a:ln>
            <a:noFill/>
          </a:ln>
        </p:spPr>
        <p:txBody>
          <a:bodyPr anchorCtr="0" anchor="t" bIns="91425" lIns="342900" spcFirstLastPara="1" rIns="91425" wrap="square" tIns="91425">
            <a:spAutoFit/>
          </a:bodyPr>
          <a:lstStyle/>
          <a:p>
            <a:pPr indent="0" lvl="0" marL="228600" rtl="0" algn="l">
              <a:spcBef>
                <a:spcPts val="0"/>
              </a:spcBef>
              <a:spcAft>
                <a:spcPts val="0"/>
              </a:spcAft>
              <a:buNone/>
            </a:pPr>
            <a:r>
              <a:t/>
            </a:r>
            <a:endParaRPr b="1" sz="2200">
              <a:solidFill>
                <a:schemeClr val="lt1"/>
              </a:solidFill>
              <a:latin typeface="Avenir"/>
              <a:ea typeface="Avenir"/>
              <a:cs typeface="Avenir"/>
              <a:sym typeface="Avenir"/>
            </a:endParaRPr>
          </a:p>
          <a:p>
            <a:pPr indent="0" lvl="0" marL="0" rtl="0" algn="l">
              <a:spcBef>
                <a:spcPts val="0"/>
              </a:spcBef>
              <a:spcAft>
                <a:spcPts val="0"/>
              </a:spcAft>
              <a:buNone/>
            </a:pPr>
            <a:r>
              <a:rPr b="1" lang="en" sz="2200">
                <a:solidFill>
                  <a:srgbClr val="396DFF"/>
                </a:solidFill>
                <a:latin typeface="Avenir"/>
                <a:ea typeface="Avenir"/>
                <a:cs typeface="Avenir"/>
                <a:sym typeface="Avenir"/>
              </a:rPr>
              <a:t>Let's make sure everyone has the right version of node! </a:t>
            </a:r>
            <a:r>
              <a:rPr b="1" i="1" lang="en" sz="2000">
                <a:solidFill>
                  <a:srgbClr val="0A369D"/>
                </a:solidFill>
                <a:latin typeface="Avenir"/>
                <a:ea typeface="Avenir"/>
                <a:cs typeface="Avenir"/>
                <a:sym typeface="Avenir"/>
              </a:rPr>
              <a:t>(should have been installed in HW0)</a:t>
            </a:r>
            <a:endParaRPr b="1" i="1" sz="2000">
              <a:solidFill>
                <a:srgbClr val="0A369D"/>
              </a:solidFill>
              <a:latin typeface="Avenir"/>
              <a:ea typeface="Avenir"/>
              <a:cs typeface="Avenir"/>
              <a:sym typeface="Avenir"/>
            </a:endParaRPr>
          </a:p>
          <a:p>
            <a:pPr indent="0" lvl="0" marL="0" rtl="0" algn="l">
              <a:spcBef>
                <a:spcPts val="0"/>
              </a:spcBef>
              <a:spcAft>
                <a:spcPts val="0"/>
              </a:spcAft>
              <a:buNone/>
            </a:pPr>
            <a:r>
              <a:t/>
            </a:r>
            <a:endParaRPr b="1" sz="2200">
              <a:solidFill>
                <a:srgbClr val="396DFF"/>
              </a:solidFill>
              <a:latin typeface="Avenir"/>
              <a:ea typeface="Avenir"/>
              <a:cs typeface="Avenir"/>
              <a:sym typeface="Avenir"/>
            </a:endParaRPr>
          </a:p>
          <a:p>
            <a:pPr indent="0" lvl="0" marL="0" rtl="0" algn="l">
              <a:spcBef>
                <a:spcPts val="0"/>
              </a:spcBef>
              <a:spcAft>
                <a:spcPts val="0"/>
              </a:spcAft>
              <a:buNone/>
            </a:pPr>
            <a:r>
              <a:rPr b="1" lang="en" sz="2200">
                <a:solidFill>
                  <a:srgbClr val="396DFF"/>
                </a:solidFill>
                <a:latin typeface="Avenir"/>
                <a:ea typeface="Avenir"/>
                <a:cs typeface="Avenir"/>
                <a:sym typeface="Avenir"/>
              </a:rPr>
              <a:t>Type </a:t>
            </a:r>
            <a:endParaRPr b="1" sz="2200">
              <a:solidFill>
                <a:srgbClr val="396DFF"/>
              </a:solidFill>
              <a:latin typeface="Avenir"/>
              <a:ea typeface="Avenir"/>
              <a:cs typeface="Avenir"/>
              <a:sym typeface="Avenir"/>
            </a:endParaRPr>
          </a:p>
          <a:p>
            <a:pPr indent="0" lvl="0" marL="0" rtl="0" algn="l">
              <a:spcBef>
                <a:spcPts val="0"/>
              </a:spcBef>
              <a:spcAft>
                <a:spcPts val="0"/>
              </a:spcAft>
              <a:buNone/>
            </a:pPr>
            <a:r>
              <a:rPr b="1" lang="en" sz="2200">
                <a:solidFill>
                  <a:srgbClr val="396DFF"/>
                </a:solidFill>
                <a:latin typeface="Avenir"/>
                <a:ea typeface="Avenir"/>
                <a:cs typeface="Avenir"/>
                <a:sym typeface="Avenir"/>
              </a:rPr>
              <a:t>						</a:t>
            </a:r>
            <a:r>
              <a:rPr b="1" lang="en" sz="2200">
                <a:solidFill>
                  <a:srgbClr val="396DFF"/>
                </a:solidFill>
                <a:latin typeface="Consolas"/>
                <a:ea typeface="Consolas"/>
                <a:cs typeface="Consolas"/>
                <a:sym typeface="Consolas"/>
              </a:rPr>
              <a:t>node -v</a:t>
            </a:r>
            <a:endParaRPr b="1" sz="2200">
              <a:solidFill>
                <a:srgbClr val="396DFF"/>
              </a:solidFill>
              <a:latin typeface="Consolas"/>
              <a:ea typeface="Consolas"/>
              <a:cs typeface="Consolas"/>
              <a:sym typeface="Consolas"/>
            </a:endParaRPr>
          </a:p>
          <a:p>
            <a:pPr indent="0" lvl="0" marL="0" rtl="0" algn="l">
              <a:spcBef>
                <a:spcPts val="0"/>
              </a:spcBef>
              <a:spcAft>
                <a:spcPts val="0"/>
              </a:spcAft>
              <a:buNone/>
            </a:pPr>
            <a:r>
              <a:t/>
            </a:r>
            <a:endParaRPr b="1" sz="2200">
              <a:solidFill>
                <a:srgbClr val="396DFF"/>
              </a:solidFill>
              <a:latin typeface="Consolas"/>
              <a:ea typeface="Consolas"/>
              <a:cs typeface="Consolas"/>
              <a:sym typeface="Consolas"/>
            </a:endParaRPr>
          </a:p>
          <a:p>
            <a:pPr indent="0" lvl="0" marL="0" rtl="0" algn="l">
              <a:spcBef>
                <a:spcPts val="0"/>
              </a:spcBef>
              <a:spcAft>
                <a:spcPts val="0"/>
              </a:spcAft>
              <a:buNone/>
            </a:pPr>
            <a:r>
              <a:rPr b="1" lang="en" sz="2200">
                <a:solidFill>
                  <a:srgbClr val="396DFF"/>
                </a:solidFill>
                <a:latin typeface="Avenir"/>
                <a:ea typeface="Avenir"/>
                <a:cs typeface="Avenir"/>
                <a:sym typeface="Avenir"/>
              </a:rPr>
              <a:t>Anything version 18+ will be good. </a:t>
            </a:r>
            <a:endParaRPr b="1" sz="2200">
              <a:solidFill>
                <a:srgbClr val="396DFF"/>
              </a:solidFill>
              <a:latin typeface="Avenir"/>
              <a:ea typeface="Avenir"/>
              <a:cs typeface="Avenir"/>
              <a:sym typeface="Avenir"/>
            </a:endParaRPr>
          </a:p>
          <a:p>
            <a:pPr indent="0" lvl="0" marL="0" rtl="0" algn="l">
              <a:spcBef>
                <a:spcPts val="0"/>
              </a:spcBef>
              <a:spcAft>
                <a:spcPts val="0"/>
              </a:spcAft>
              <a:buNone/>
            </a:pPr>
            <a:r>
              <a:t/>
            </a:r>
            <a:endParaRPr b="1" sz="1500">
              <a:solidFill>
                <a:srgbClr val="396DFF"/>
              </a:solidFill>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t/>
            </a:r>
            <a:endParaRPr b="1" sz="2200">
              <a:solidFill>
                <a:schemeClr val="lt1"/>
              </a:solidFill>
              <a:latin typeface="Avenir"/>
              <a:ea typeface="Avenir"/>
              <a:cs typeface="Avenir"/>
              <a:sym typeface="Aveni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Node Setup</a:t>
            </a:r>
            <a:endParaRPr/>
          </a:p>
        </p:txBody>
      </p:sp>
      <p:sp>
        <p:nvSpPr>
          <p:cNvPr id="441" name="Google Shape;441;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42" name="Google Shape;442;p51"/>
          <p:cNvSpPr txBox="1"/>
          <p:nvPr/>
        </p:nvSpPr>
        <p:spPr>
          <a:xfrm>
            <a:off x="1273350" y="1272500"/>
            <a:ext cx="6597300" cy="2448900"/>
          </a:xfrm>
          <a:prstGeom prst="rect">
            <a:avLst/>
          </a:prstGeom>
          <a:solidFill>
            <a:srgbClr val="EEEEEE"/>
          </a:solidFill>
          <a:ln>
            <a:noFill/>
          </a:ln>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2200">
                <a:solidFill>
                  <a:srgbClr val="396DFF"/>
                </a:solidFill>
                <a:latin typeface="Avenir"/>
                <a:ea typeface="Avenir"/>
                <a:cs typeface="Avenir"/>
                <a:sym typeface="Avenir"/>
              </a:rPr>
              <a:t>1. Open the catbook-react folder in VS Code</a:t>
            </a:r>
            <a:endParaRPr b="1" sz="2200">
              <a:solidFill>
                <a:srgbClr val="396DFF"/>
              </a:solidFill>
              <a:latin typeface="Avenir"/>
              <a:ea typeface="Avenir"/>
              <a:cs typeface="Avenir"/>
              <a:sym typeface="Avenir"/>
            </a:endParaRPr>
          </a:p>
          <a:p>
            <a:pPr indent="0" lvl="0" marL="0" rtl="0" algn="l">
              <a:spcBef>
                <a:spcPts val="0"/>
              </a:spcBef>
              <a:spcAft>
                <a:spcPts val="0"/>
              </a:spcAft>
              <a:buNone/>
            </a:pPr>
            <a:r>
              <a:rPr b="1" lang="en" sz="1000">
                <a:solidFill>
                  <a:srgbClr val="396DFF"/>
                </a:solidFill>
                <a:latin typeface="Avenir"/>
                <a:ea typeface="Avenir"/>
                <a:cs typeface="Avenir"/>
                <a:sym typeface="Avenir"/>
              </a:rPr>
              <a:t> </a:t>
            </a:r>
            <a:endParaRPr b="1" sz="1000">
              <a:solidFill>
                <a:srgbClr val="396DFF"/>
              </a:solidFill>
              <a:latin typeface="Avenir"/>
              <a:ea typeface="Avenir"/>
              <a:cs typeface="Avenir"/>
              <a:sym typeface="Avenir"/>
            </a:endParaRPr>
          </a:p>
          <a:p>
            <a:pPr indent="0" lvl="0" marL="0" rtl="0" algn="l">
              <a:spcBef>
                <a:spcPts val="0"/>
              </a:spcBef>
              <a:spcAft>
                <a:spcPts val="0"/>
              </a:spcAft>
              <a:buNone/>
            </a:pPr>
            <a:r>
              <a:rPr b="1" lang="en" sz="2200">
                <a:solidFill>
                  <a:srgbClr val="396DFF"/>
                </a:solidFill>
                <a:latin typeface="Avenir"/>
                <a:ea typeface="Avenir"/>
                <a:cs typeface="Avenir"/>
                <a:sym typeface="Avenir"/>
              </a:rPr>
              <a:t>2. Open the terminal window in VS Code, make sure you are in the 'catbook-react' folder</a:t>
            </a:r>
            <a:endParaRPr b="1" sz="2200">
              <a:solidFill>
                <a:srgbClr val="396DFF"/>
              </a:solidFill>
              <a:latin typeface="Avenir"/>
              <a:ea typeface="Avenir"/>
              <a:cs typeface="Avenir"/>
              <a:sym typeface="Avenir"/>
            </a:endParaRPr>
          </a:p>
          <a:p>
            <a:pPr indent="0" lvl="0" marL="0" rtl="0" algn="l">
              <a:spcBef>
                <a:spcPts val="0"/>
              </a:spcBef>
              <a:spcAft>
                <a:spcPts val="0"/>
              </a:spcAft>
              <a:buNone/>
            </a:pPr>
            <a:r>
              <a:t/>
            </a:r>
            <a:endParaRPr b="1" sz="2200">
              <a:solidFill>
                <a:srgbClr val="396DFF"/>
              </a:solidFill>
              <a:latin typeface="Avenir"/>
              <a:ea typeface="Avenir"/>
              <a:cs typeface="Avenir"/>
              <a:sym typeface="Avenir"/>
            </a:endParaRPr>
          </a:p>
          <a:p>
            <a:pPr indent="0" lvl="0" marL="0" rtl="0" algn="l">
              <a:spcBef>
                <a:spcPts val="0"/>
              </a:spcBef>
              <a:spcAft>
                <a:spcPts val="0"/>
              </a:spcAft>
              <a:buNone/>
            </a:pPr>
            <a:r>
              <a:rPr b="1" lang="en" sz="2200">
                <a:solidFill>
                  <a:srgbClr val="396DFF"/>
                </a:solidFill>
                <a:latin typeface="Avenir"/>
                <a:ea typeface="Avenir"/>
                <a:cs typeface="Avenir"/>
                <a:sym typeface="Avenir"/>
              </a:rPr>
              <a:t>3. Run the following commands:</a:t>
            </a:r>
            <a:endParaRPr b="1" sz="2200">
              <a:solidFill>
                <a:srgbClr val="396DFF"/>
              </a:solidFill>
              <a:latin typeface="Avenir"/>
              <a:ea typeface="Avenir"/>
              <a:cs typeface="Avenir"/>
              <a:sym typeface="Avenir"/>
            </a:endParaRPr>
          </a:p>
          <a:p>
            <a:pPr indent="0" lvl="0" marL="0" rtl="0" algn="l">
              <a:spcBef>
                <a:spcPts val="0"/>
              </a:spcBef>
              <a:spcAft>
                <a:spcPts val="0"/>
              </a:spcAft>
              <a:buNone/>
            </a:pPr>
            <a:r>
              <a:t/>
            </a:r>
            <a:endParaRPr b="1" sz="2200">
              <a:solidFill>
                <a:srgbClr val="396DFF"/>
              </a:solidFill>
            </a:endParaRPr>
          </a:p>
          <a:p>
            <a:pPr indent="0" lvl="0" marL="0" rtl="0" algn="ctr">
              <a:lnSpc>
                <a:spcPct val="115000"/>
              </a:lnSpc>
              <a:spcBef>
                <a:spcPts val="0"/>
              </a:spcBef>
              <a:spcAft>
                <a:spcPts val="0"/>
              </a:spcAft>
              <a:buClr>
                <a:schemeClr val="dk1"/>
              </a:buClr>
              <a:buSzPts val="1100"/>
              <a:buFont typeface="Arial"/>
              <a:buNone/>
            </a:pPr>
            <a:r>
              <a:t/>
            </a:r>
            <a:endParaRPr b="1">
              <a:solidFill>
                <a:srgbClr val="396DFF"/>
              </a:solidFill>
              <a:latin typeface="Consolas"/>
              <a:ea typeface="Consolas"/>
              <a:cs typeface="Consolas"/>
              <a:sym typeface="Consolas"/>
            </a:endParaRPr>
          </a:p>
          <a:p>
            <a:pPr indent="0" lvl="0" marL="0" rtl="0" algn="l">
              <a:spcBef>
                <a:spcPts val="0"/>
              </a:spcBef>
              <a:spcAft>
                <a:spcPts val="0"/>
              </a:spcAft>
              <a:buNone/>
            </a:pPr>
            <a:r>
              <a:t/>
            </a:r>
            <a:endParaRPr b="1" sz="900">
              <a:solidFill>
                <a:srgbClr val="396DFF"/>
              </a:solidFill>
              <a:latin typeface="Open Sans"/>
              <a:ea typeface="Open Sans"/>
              <a:cs typeface="Open Sans"/>
              <a:sym typeface="Open Sans"/>
            </a:endParaRPr>
          </a:p>
        </p:txBody>
      </p:sp>
      <p:sp>
        <p:nvSpPr>
          <p:cNvPr id="443" name="Google Shape;443;p51"/>
          <p:cNvSpPr/>
          <p:nvPr/>
        </p:nvSpPr>
        <p:spPr>
          <a:xfrm>
            <a:off x="3089925" y="3121100"/>
            <a:ext cx="3327600" cy="1324200"/>
          </a:xfrm>
          <a:prstGeom prst="roundRect">
            <a:avLst>
              <a:gd fmla="val 16667" name="adj"/>
            </a:avLst>
          </a:prstGeom>
          <a:solidFill>
            <a:srgbClr val="1E1E1E"/>
          </a:solidFill>
          <a:ln>
            <a:noFill/>
          </a:ln>
        </p:spPr>
        <p:txBody>
          <a:bodyPr anchorCtr="0" anchor="t" bIns="101575" lIns="101575" spcFirstLastPara="1" rIns="101575" wrap="square" tIns="101575">
            <a:noAutofit/>
          </a:bodyPr>
          <a:lstStyle/>
          <a:p>
            <a:pPr indent="0" lvl="0" marL="0" rtl="0" algn="l">
              <a:spcBef>
                <a:spcPts val="0"/>
              </a:spcBef>
              <a:spcAft>
                <a:spcPts val="0"/>
              </a:spcAft>
              <a:buClr>
                <a:schemeClr val="dk1"/>
              </a:buClr>
              <a:buSzPts val="1100"/>
              <a:buFont typeface="Arial"/>
              <a:buNone/>
            </a:pPr>
            <a:r>
              <a:rPr lang="en" sz="1500">
                <a:solidFill>
                  <a:srgbClr val="D4D4D4"/>
                </a:solidFill>
                <a:latin typeface="Roboto Mono"/>
                <a:ea typeface="Roboto Mono"/>
                <a:cs typeface="Roboto Mono"/>
                <a:sym typeface="Roboto Mono"/>
              </a:rPr>
              <a:t>git fetch</a:t>
            </a:r>
            <a:endParaRPr sz="1500">
              <a:solidFill>
                <a:srgbClr val="D4D4D4"/>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500">
                <a:solidFill>
                  <a:srgbClr val="D4D4D4"/>
                </a:solidFill>
                <a:latin typeface="Roboto Mono"/>
                <a:ea typeface="Roboto Mono"/>
                <a:cs typeface="Roboto Mono"/>
                <a:sym typeface="Roboto Mono"/>
              </a:rPr>
              <a:t>git reset --hard</a:t>
            </a:r>
            <a:endParaRPr sz="1500">
              <a:solidFill>
                <a:srgbClr val="D4D4D4"/>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500">
                <a:solidFill>
                  <a:srgbClr val="D4D4D4"/>
                </a:solidFill>
                <a:latin typeface="Roboto Mono"/>
                <a:ea typeface="Roboto Mono"/>
                <a:cs typeface="Roboto Mono"/>
                <a:sym typeface="Roboto Mono"/>
              </a:rPr>
              <a:t>git checkout w1-starter</a:t>
            </a:r>
            <a:endParaRPr sz="1500">
              <a:solidFill>
                <a:srgbClr val="D4D4D4"/>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500">
                <a:solidFill>
                  <a:srgbClr val="D4D4D4"/>
                </a:solidFill>
                <a:latin typeface="Roboto Mono"/>
                <a:ea typeface="Roboto Mono"/>
                <a:cs typeface="Roboto Mono"/>
                <a:sym typeface="Roboto Mono"/>
              </a:rPr>
              <a:t>npm install</a:t>
            </a:r>
            <a:endParaRPr sz="1500">
              <a:solidFill>
                <a:srgbClr val="D4D4D4"/>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t/>
            </a:r>
            <a:endParaRPr sz="1500">
              <a:solidFill>
                <a:srgbClr val="D4D4D4"/>
              </a:solidFill>
              <a:latin typeface="Roboto Mono"/>
              <a:ea typeface="Roboto Mono"/>
              <a:cs typeface="Roboto Mono"/>
              <a:sym typeface="Roboto Mono"/>
            </a:endParaRPr>
          </a:p>
          <a:p>
            <a:pPr indent="0" lvl="0" marL="0" rtl="0" algn="l">
              <a:spcBef>
                <a:spcPts val="0"/>
              </a:spcBef>
              <a:spcAft>
                <a:spcPts val="0"/>
              </a:spcAft>
              <a:buNone/>
            </a:pPr>
            <a:r>
              <a:t/>
            </a:r>
            <a:endParaRPr sz="1500">
              <a:solidFill>
                <a:srgbClr val="D4D4D4"/>
              </a:solidFill>
              <a:latin typeface="Roboto Mono"/>
              <a:ea typeface="Roboto Mono"/>
              <a:cs typeface="Roboto Mono"/>
              <a:sym typeface="Roboto Mon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the component tree for Catbook!</a:t>
            </a:r>
            <a:endParaRPr/>
          </a:p>
        </p:txBody>
      </p:sp>
      <p:grpSp>
        <p:nvGrpSpPr>
          <p:cNvPr id="449" name="Google Shape;449;p52"/>
          <p:cNvGrpSpPr/>
          <p:nvPr/>
        </p:nvGrpSpPr>
        <p:grpSpPr>
          <a:xfrm>
            <a:off x="-10911" y="4740300"/>
            <a:ext cx="9186636" cy="415500"/>
            <a:chOff x="-10911" y="4740300"/>
            <a:chExt cx="9186636" cy="415500"/>
          </a:xfrm>
        </p:grpSpPr>
        <p:sp>
          <p:nvSpPr>
            <p:cNvPr id="450" name="Google Shape;450;p52"/>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2"/>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452" name="Google Shape;452;p52"/>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453" name="Google Shape;453;p52"/>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454" name="Google Shape;454;p52"/>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455" name="Google Shape;455;p52"/>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456" name="Google Shape;456;p52"/>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457" name="Google Shape;457;p52"/>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458" name="Google Shape;458;p52"/>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459" name="Google Shape;459;p52"/>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460" name="Google Shape;460;p52"/>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52"/>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462" name="Google Shape;462;p52"/>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step1</a:t>
              </a:r>
              <a:endParaRPr>
                <a:solidFill>
                  <a:srgbClr val="CCCCCC"/>
                </a:solidFill>
                <a:latin typeface="Open Sans"/>
                <a:ea typeface="Open Sans"/>
                <a:cs typeface="Open Sans"/>
                <a:sym typeface="Open Sans"/>
              </a:endParaRPr>
            </a:p>
          </p:txBody>
        </p:sp>
        <p:sp>
          <p:nvSpPr>
            <p:cNvPr id="463" name="Google Shape;463;p52"/>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sp>
          <p:nvSpPr>
            <p:cNvPr id="464" name="Google Shape;464;p52"/>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465" name="Google Shape;465;p52"/>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466" name="Google Shape;466;p52"/>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467" name="Google Shape;467;p52"/>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cxnSp>
          <p:nvCxnSpPr>
            <p:cNvPr id="468" name="Google Shape;468;p52"/>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469" name="Google Shape;469;p52"/>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470" name="Google Shape;470;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71" name="Google Shape;471;p52"/>
          <p:cNvPicPr preferRelativeResize="0"/>
          <p:nvPr/>
        </p:nvPicPr>
        <p:blipFill>
          <a:blip r:embed="rId3">
            <a:alphaModFix/>
          </a:blip>
          <a:stretch>
            <a:fillRect/>
          </a:stretch>
        </p:blipFill>
        <p:spPr>
          <a:xfrm>
            <a:off x="3578150" y="1302175"/>
            <a:ext cx="5324677" cy="2956126"/>
          </a:xfrm>
          <a:prstGeom prst="rect">
            <a:avLst/>
          </a:prstGeom>
          <a:noFill/>
          <a:ln>
            <a:noFill/>
          </a:ln>
        </p:spPr>
      </p:pic>
      <p:sp>
        <p:nvSpPr>
          <p:cNvPr id="472" name="Google Shape;472;p52"/>
          <p:cNvSpPr/>
          <p:nvPr/>
        </p:nvSpPr>
        <p:spPr>
          <a:xfrm>
            <a:off x="1054200" y="1341676"/>
            <a:ext cx="10959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00"/>
                </a:solidFill>
                <a:latin typeface="Roboto Mono"/>
                <a:ea typeface="Roboto Mono"/>
                <a:cs typeface="Roboto Mono"/>
                <a:sym typeface="Roboto Mono"/>
              </a:rPr>
              <a:t>&lt;App/&gt;</a:t>
            </a:r>
            <a:endParaRPr b="1">
              <a:solidFill>
                <a:srgbClr val="FF0000"/>
              </a:solidFill>
              <a:latin typeface="Roboto Mono"/>
              <a:ea typeface="Roboto Mono"/>
              <a:cs typeface="Roboto Mono"/>
              <a:sym typeface="Roboto Mono"/>
            </a:endParaRPr>
          </a:p>
        </p:txBody>
      </p:sp>
      <p:sp>
        <p:nvSpPr>
          <p:cNvPr id="473" name="Google Shape;473;p52"/>
          <p:cNvSpPr/>
          <p:nvPr/>
        </p:nvSpPr>
        <p:spPr>
          <a:xfrm>
            <a:off x="207425" y="2249050"/>
            <a:ext cx="12852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EEEEEE"/>
                </a:solidFill>
                <a:latin typeface="Roboto Mono"/>
                <a:ea typeface="Roboto Mono"/>
                <a:cs typeface="Roboto Mono"/>
                <a:sym typeface="Roboto Mono"/>
              </a:rPr>
              <a:t>&lt;NavBar/&gt;</a:t>
            </a:r>
            <a:endParaRPr b="1">
              <a:solidFill>
                <a:srgbClr val="EEEEEE"/>
              </a:solidFill>
              <a:latin typeface="Roboto Mono"/>
              <a:ea typeface="Roboto Mono"/>
              <a:cs typeface="Roboto Mono"/>
              <a:sym typeface="Roboto Mono"/>
            </a:endParaRPr>
          </a:p>
        </p:txBody>
      </p:sp>
      <p:sp>
        <p:nvSpPr>
          <p:cNvPr id="474" name="Google Shape;474;p52"/>
          <p:cNvSpPr/>
          <p:nvPr/>
        </p:nvSpPr>
        <p:spPr>
          <a:xfrm>
            <a:off x="1407950" y="3288788"/>
            <a:ext cx="1916400" cy="4119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EEEEEE"/>
                </a:solidFill>
                <a:latin typeface="Roboto Mono"/>
                <a:ea typeface="Roboto Mono"/>
                <a:cs typeface="Roboto Mono"/>
                <a:sym typeface="Roboto Mono"/>
              </a:rPr>
              <a:t>&lt;CatHappiness/&gt;</a:t>
            </a:r>
            <a:endParaRPr b="1">
              <a:solidFill>
                <a:srgbClr val="EEEEEE"/>
              </a:solidFill>
              <a:latin typeface="Roboto Mono"/>
              <a:ea typeface="Roboto Mono"/>
              <a:cs typeface="Roboto Mono"/>
              <a:sym typeface="Roboto Mono"/>
            </a:endParaRPr>
          </a:p>
        </p:txBody>
      </p:sp>
      <p:sp>
        <p:nvSpPr>
          <p:cNvPr id="475" name="Google Shape;475;p52"/>
          <p:cNvSpPr/>
          <p:nvPr/>
        </p:nvSpPr>
        <p:spPr>
          <a:xfrm>
            <a:off x="1702550" y="2249050"/>
            <a:ext cx="13272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EEEEEE"/>
                </a:solidFill>
                <a:latin typeface="Roboto Mono"/>
                <a:ea typeface="Roboto Mono"/>
                <a:cs typeface="Roboto Mono"/>
                <a:sym typeface="Roboto Mono"/>
              </a:rPr>
              <a:t>&lt;Profile/&gt;</a:t>
            </a:r>
            <a:endParaRPr b="1">
              <a:solidFill>
                <a:srgbClr val="EEEEEE"/>
              </a:solidFill>
              <a:latin typeface="Roboto Mono"/>
              <a:ea typeface="Roboto Mono"/>
              <a:cs typeface="Roboto Mono"/>
              <a:sym typeface="Roboto Mono"/>
            </a:endParaRPr>
          </a:p>
        </p:txBody>
      </p:sp>
      <p:cxnSp>
        <p:nvCxnSpPr>
          <p:cNvPr id="476" name="Google Shape;476;p52"/>
          <p:cNvCxnSpPr>
            <a:stCxn id="472" idx="2"/>
            <a:endCxn id="473" idx="0"/>
          </p:cNvCxnSpPr>
          <p:nvPr/>
        </p:nvCxnSpPr>
        <p:spPr>
          <a:xfrm flipH="1">
            <a:off x="850050" y="1753576"/>
            <a:ext cx="752100" cy="495600"/>
          </a:xfrm>
          <a:prstGeom prst="straightConnector1">
            <a:avLst/>
          </a:prstGeom>
          <a:noFill/>
          <a:ln cap="flat" cmpd="sng" w="9525">
            <a:solidFill>
              <a:srgbClr val="595959"/>
            </a:solidFill>
            <a:prstDash val="solid"/>
            <a:round/>
            <a:headEnd len="med" w="med" type="none"/>
            <a:tailEnd len="med" w="med" type="triangle"/>
          </a:ln>
        </p:spPr>
      </p:cxnSp>
      <p:cxnSp>
        <p:nvCxnSpPr>
          <p:cNvPr id="477" name="Google Shape;477;p52"/>
          <p:cNvCxnSpPr>
            <a:stCxn id="472" idx="2"/>
            <a:endCxn id="475" idx="0"/>
          </p:cNvCxnSpPr>
          <p:nvPr/>
        </p:nvCxnSpPr>
        <p:spPr>
          <a:xfrm>
            <a:off x="1602150" y="1753576"/>
            <a:ext cx="764100" cy="495600"/>
          </a:xfrm>
          <a:prstGeom prst="straightConnector1">
            <a:avLst/>
          </a:prstGeom>
          <a:noFill/>
          <a:ln cap="flat" cmpd="sng" w="9525">
            <a:solidFill>
              <a:srgbClr val="595959"/>
            </a:solidFill>
            <a:prstDash val="solid"/>
            <a:round/>
            <a:headEnd len="med" w="med" type="none"/>
            <a:tailEnd len="med" w="med" type="triangle"/>
          </a:ln>
        </p:spPr>
      </p:cxnSp>
      <p:cxnSp>
        <p:nvCxnSpPr>
          <p:cNvPr id="478" name="Google Shape;478;p52"/>
          <p:cNvCxnSpPr>
            <a:stCxn id="475" idx="2"/>
            <a:endCxn id="474" idx="0"/>
          </p:cNvCxnSpPr>
          <p:nvPr/>
        </p:nvCxnSpPr>
        <p:spPr>
          <a:xfrm>
            <a:off x="2366150" y="2660950"/>
            <a:ext cx="0" cy="627900"/>
          </a:xfrm>
          <a:prstGeom prst="straightConnector1">
            <a:avLst/>
          </a:prstGeom>
          <a:noFill/>
          <a:ln cap="flat" cmpd="sng" w="9525">
            <a:solidFill>
              <a:srgbClr val="595959"/>
            </a:solidFill>
            <a:prstDash val="solid"/>
            <a:round/>
            <a:headEnd len="med" w="med" type="none"/>
            <a:tailEnd len="med" w="med" type="triangle"/>
          </a:ln>
        </p:spPr>
      </p:cxnSp>
      <p:sp>
        <p:nvSpPr>
          <p:cNvPr id="479" name="Google Shape;479;p52"/>
          <p:cNvSpPr/>
          <p:nvPr/>
        </p:nvSpPr>
        <p:spPr>
          <a:xfrm>
            <a:off x="3531675" y="1231975"/>
            <a:ext cx="5409300" cy="30789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0" name="Google Shape;480;p52"/>
          <p:cNvCxnSpPr/>
          <p:nvPr/>
        </p:nvCxnSpPr>
        <p:spPr>
          <a:xfrm>
            <a:off x="3184875" y="2381825"/>
            <a:ext cx="648000" cy="0"/>
          </a:xfrm>
          <a:prstGeom prst="straightConnector1">
            <a:avLst/>
          </a:prstGeom>
          <a:noFill/>
          <a:ln cap="flat" cmpd="sng" w="19050">
            <a:solidFill>
              <a:srgbClr val="0A369D"/>
            </a:solidFill>
            <a:prstDash val="solid"/>
            <a:round/>
            <a:headEnd len="med" w="med" type="none"/>
            <a:tailEnd len="med" w="med" type="triangle"/>
          </a:ln>
        </p:spPr>
      </p:cxnSp>
      <p:sp>
        <p:nvSpPr>
          <p:cNvPr id="481" name="Google Shape;481;p52"/>
          <p:cNvSpPr txBox="1"/>
          <p:nvPr/>
        </p:nvSpPr>
        <p:spPr>
          <a:xfrm>
            <a:off x="3887600" y="2150975"/>
            <a:ext cx="392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0A369D"/>
                </a:solidFill>
                <a:latin typeface="Open Sans"/>
                <a:ea typeface="Open Sans"/>
                <a:cs typeface="Open Sans"/>
                <a:sym typeface="Open Sans"/>
              </a:rPr>
              <a:t>?</a:t>
            </a:r>
            <a:endParaRPr b="1" sz="1800">
              <a:solidFill>
                <a:srgbClr val="0A369D"/>
              </a:solidFill>
              <a:latin typeface="Open Sans"/>
              <a:ea typeface="Open Sans"/>
              <a:cs typeface="Open Sans"/>
              <a:sym typeface="Ope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the component tree for Catbook!</a:t>
            </a:r>
            <a:endParaRPr/>
          </a:p>
        </p:txBody>
      </p:sp>
      <p:grpSp>
        <p:nvGrpSpPr>
          <p:cNvPr id="487" name="Google Shape;487;p53"/>
          <p:cNvGrpSpPr/>
          <p:nvPr/>
        </p:nvGrpSpPr>
        <p:grpSpPr>
          <a:xfrm>
            <a:off x="-10911" y="4740300"/>
            <a:ext cx="9186636" cy="415500"/>
            <a:chOff x="-10911" y="4740300"/>
            <a:chExt cx="9186636" cy="415500"/>
          </a:xfrm>
        </p:grpSpPr>
        <p:sp>
          <p:nvSpPr>
            <p:cNvPr id="488" name="Google Shape;488;p53"/>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3"/>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490" name="Google Shape;490;p53"/>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491" name="Google Shape;491;p53"/>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492" name="Google Shape;492;p53"/>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493" name="Google Shape;493;p53"/>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494" name="Google Shape;494;p53"/>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495" name="Google Shape;495;p53"/>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496" name="Google Shape;496;p53"/>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497" name="Google Shape;497;p53"/>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498" name="Google Shape;498;p53"/>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3"/>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500" name="Google Shape;500;p53"/>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step1</a:t>
              </a:r>
              <a:endParaRPr>
                <a:solidFill>
                  <a:srgbClr val="CCCCCC"/>
                </a:solidFill>
                <a:latin typeface="Open Sans"/>
                <a:ea typeface="Open Sans"/>
                <a:cs typeface="Open Sans"/>
                <a:sym typeface="Open Sans"/>
              </a:endParaRPr>
            </a:p>
          </p:txBody>
        </p:sp>
        <p:sp>
          <p:nvSpPr>
            <p:cNvPr id="501" name="Google Shape;501;p53"/>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sp>
          <p:nvSpPr>
            <p:cNvPr id="502" name="Google Shape;502;p53"/>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503" name="Google Shape;503;p53"/>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504" name="Google Shape;504;p53"/>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505" name="Google Shape;505;p53"/>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cxnSp>
          <p:nvCxnSpPr>
            <p:cNvPr id="506" name="Google Shape;506;p53"/>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507" name="Google Shape;507;p53"/>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508" name="Google Shape;508;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09" name="Google Shape;509;p53"/>
          <p:cNvPicPr preferRelativeResize="0"/>
          <p:nvPr/>
        </p:nvPicPr>
        <p:blipFill>
          <a:blip r:embed="rId3">
            <a:alphaModFix/>
          </a:blip>
          <a:stretch>
            <a:fillRect/>
          </a:stretch>
        </p:blipFill>
        <p:spPr>
          <a:xfrm>
            <a:off x="3578150" y="1302175"/>
            <a:ext cx="5324677" cy="2956126"/>
          </a:xfrm>
          <a:prstGeom prst="rect">
            <a:avLst/>
          </a:prstGeom>
          <a:noFill/>
          <a:ln>
            <a:noFill/>
          </a:ln>
        </p:spPr>
      </p:pic>
      <p:sp>
        <p:nvSpPr>
          <p:cNvPr id="510" name="Google Shape;510;p53"/>
          <p:cNvSpPr/>
          <p:nvPr/>
        </p:nvSpPr>
        <p:spPr>
          <a:xfrm>
            <a:off x="3578150" y="1302175"/>
            <a:ext cx="5324700" cy="199500"/>
          </a:xfrm>
          <a:prstGeom prst="rect">
            <a:avLst/>
          </a:prstGeom>
          <a:no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3"/>
          <p:cNvSpPr/>
          <p:nvPr/>
        </p:nvSpPr>
        <p:spPr>
          <a:xfrm>
            <a:off x="3578050" y="1587225"/>
            <a:ext cx="5324700" cy="2671200"/>
          </a:xfrm>
          <a:prstGeom prst="rect">
            <a:avLst/>
          </a:prstGeom>
          <a:noFill/>
          <a:ln cap="flat" cmpd="sng" w="2857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3"/>
          <p:cNvSpPr/>
          <p:nvPr/>
        </p:nvSpPr>
        <p:spPr>
          <a:xfrm>
            <a:off x="1054200" y="1341676"/>
            <a:ext cx="10959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00"/>
                </a:solidFill>
                <a:latin typeface="Roboto Mono"/>
                <a:ea typeface="Roboto Mono"/>
                <a:cs typeface="Roboto Mono"/>
                <a:sym typeface="Roboto Mono"/>
              </a:rPr>
              <a:t>&lt;App/&gt;</a:t>
            </a:r>
            <a:endParaRPr b="1">
              <a:solidFill>
                <a:srgbClr val="FF0000"/>
              </a:solidFill>
              <a:latin typeface="Roboto Mono"/>
              <a:ea typeface="Roboto Mono"/>
              <a:cs typeface="Roboto Mono"/>
              <a:sym typeface="Roboto Mono"/>
            </a:endParaRPr>
          </a:p>
        </p:txBody>
      </p:sp>
      <p:sp>
        <p:nvSpPr>
          <p:cNvPr id="513" name="Google Shape;513;p53"/>
          <p:cNvSpPr/>
          <p:nvPr/>
        </p:nvSpPr>
        <p:spPr>
          <a:xfrm>
            <a:off x="207425" y="2249050"/>
            <a:ext cx="12852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6AA84F"/>
                </a:solidFill>
                <a:latin typeface="Roboto Mono"/>
                <a:ea typeface="Roboto Mono"/>
                <a:cs typeface="Roboto Mono"/>
                <a:sym typeface="Roboto Mono"/>
              </a:rPr>
              <a:t>&lt;NavBar/&gt;</a:t>
            </a:r>
            <a:endParaRPr b="1">
              <a:solidFill>
                <a:srgbClr val="6AA84F"/>
              </a:solidFill>
              <a:latin typeface="Roboto Mono"/>
              <a:ea typeface="Roboto Mono"/>
              <a:cs typeface="Roboto Mono"/>
              <a:sym typeface="Roboto Mono"/>
            </a:endParaRPr>
          </a:p>
        </p:txBody>
      </p:sp>
      <p:sp>
        <p:nvSpPr>
          <p:cNvPr id="514" name="Google Shape;514;p53"/>
          <p:cNvSpPr/>
          <p:nvPr/>
        </p:nvSpPr>
        <p:spPr>
          <a:xfrm>
            <a:off x="1407950" y="3288788"/>
            <a:ext cx="1916400" cy="4119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EEEEEE"/>
                </a:solidFill>
                <a:latin typeface="Roboto Mono"/>
                <a:ea typeface="Roboto Mono"/>
                <a:cs typeface="Roboto Mono"/>
                <a:sym typeface="Roboto Mono"/>
              </a:rPr>
              <a:t>&lt;CatHappiness/&gt;</a:t>
            </a:r>
            <a:endParaRPr b="1">
              <a:solidFill>
                <a:srgbClr val="EEEEEE"/>
              </a:solidFill>
              <a:latin typeface="Roboto Mono"/>
              <a:ea typeface="Roboto Mono"/>
              <a:cs typeface="Roboto Mono"/>
              <a:sym typeface="Roboto Mono"/>
            </a:endParaRPr>
          </a:p>
        </p:txBody>
      </p:sp>
      <p:sp>
        <p:nvSpPr>
          <p:cNvPr id="515" name="Google Shape;515;p53"/>
          <p:cNvSpPr/>
          <p:nvPr/>
        </p:nvSpPr>
        <p:spPr>
          <a:xfrm>
            <a:off x="1702550" y="2249050"/>
            <a:ext cx="13272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FF"/>
                </a:solidFill>
                <a:latin typeface="Roboto Mono"/>
                <a:ea typeface="Roboto Mono"/>
                <a:cs typeface="Roboto Mono"/>
                <a:sym typeface="Roboto Mono"/>
              </a:rPr>
              <a:t>&lt;Profile/&gt;</a:t>
            </a:r>
            <a:endParaRPr b="1">
              <a:solidFill>
                <a:srgbClr val="FF00FF"/>
              </a:solidFill>
              <a:latin typeface="Roboto Mono"/>
              <a:ea typeface="Roboto Mono"/>
              <a:cs typeface="Roboto Mono"/>
              <a:sym typeface="Roboto Mono"/>
            </a:endParaRPr>
          </a:p>
        </p:txBody>
      </p:sp>
      <p:cxnSp>
        <p:nvCxnSpPr>
          <p:cNvPr id="516" name="Google Shape;516;p53"/>
          <p:cNvCxnSpPr>
            <a:stCxn id="512" idx="2"/>
            <a:endCxn id="513" idx="0"/>
          </p:cNvCxnSpPr>
          <p:nvPr/>
        </p:nvCxnSpPr>
        <p:spPr>
          <a:xfrm flipH="1">
            <a:off x="850050" y="1753576"/>
            <a:ext cx="752100" cy="495600"/>
          </a:xfrm>
          <a:prstGeom prst="straightConnector1">
            <a:avLst/>
          </a:prstGeom>
          <a:noFill/>
          <a:ln cap="flat" cmpd="sng" w="9525">
            <a:solidFill>
              <a:srgbClr val="595959"/>
            </a:solidFill>
            <a:prstDash val="solid"/>
            <a:round/>
            <a:headEnd len="med" w="med" type="none"/>
            <a:tailEnd len="med" w="med" type="triangle"/>
          </a:ln>
        </p:spPr>
      </p:cxnSp>
      <p:cxnSp>
        <p:nvCxnSpPr>
          <p:cNvPr id="517" name="Google Shape;517;p53"/>
          <p:cNvCxnSpPr>
            <a:stCxn id="512" idx="2"/>
            <a:endCxn id="515" idx="0"/>
          </p:cNvCxnSpPr>
          <p:nvPr/>
        </p:nvCxnSpPr>
        <p:spPr>
          <a:xfrm>
            <a:off x="1602150" y="1753576"/>
            <a:ext cx="764100" cy="495600"/>
          </a:xfrm>
          <a:prstGeom prst="straightConnector1">
            <a:avLst/>
          </a:prstGeom>
          <a:noFill/>
          <a:ln cap="flat" cmpd="sng" w="9525">
            <a:solidFill>
              <a:srgbClr val="595959"/>
            </a:solidFill>
            <a:prstDash val="solid"/>
            <a:round/>
            <a:headEnd len="med" w="med" type="none"/>
            <a:tailEnd len="med" w="med" type="triangle"/>
          </a:ln>
        </p:spPr>
      </p:cxnSp>
      <p:cxnSp>
        <p:nvCxnSpPr>
          <p:cNvPr id="518" name="Google Shape;518;p53"/>
          <p:cNvCxnSpPr>
            <a:stCxn id="515" idx="2"/>
            <a:endCxn id="514" idx="0"/>
          </p:cNvCxnSpPr>
          <p:nvPr/>
        </p:nvCxnSpPr>
        <p:spPr>
          <a:xfrm>
            <a:off x="2366150" y="2660950"/>
            <a:ext cx="0" cy="627900"/>
          </a:xfrm>
          <a:prstGeom prst="straightConnector1">
            <a:avLst/>
          </a:prstGeom>
          <a:noFill/>
          <a:ln cap="flat" cmpd="sng" w="9525">
            <a:solidFill>
              <a:srgbClr val="595959"/>
            </a:solidFill>
            <a:prstDash val="solid"/>
            <a:round/>
            <a:headEnd len="med" w="med" type="none"/>
            <a:tailEnd len="med" w="med" type="triangle"/>
          </a:ln>
        </p:spPr>
      </p:cxnSp>
      <p:sp>
        <p:nvSpPr>
          <p:cNvPr id="519" name="Google Shape;519;p53"/>
          <p:cNvSpPr/>
          <p:nvPr/>
        </p:nvSpPr>
        <p:spPr>
          <a:xfrm>
            <a:off x="3531675" y="1231975"/>
            <a:ext cx="5409300" cy="3078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0" name="Google Shape;520;p53"/>
          <p:cNvCxnSpPr/>
          <p:nvPr/>
        </p:nvCxnSpPr>
        <p:spPr>
          <a:xfrm>
            <a:off x="3324350" y="3494750"/>
            <a:ext cx="457500" cy="0"/>
          </a:xfrm>
          <a:prstGeom prst="straightConnector1">
            <a:avLst/>
          </a:prstGeom>
          <a:noFill/>
          <a:ln cap="flat" cmpd="sng" w="19050">
            <a:solidFill>
              <a:srgbClr val="0A369D"/>
            </a:solidFill>
            <a:prstDash val="solid"/>
            <a:round/>
            <a:headEnd len="med" w="med" type="none"/>
            <a:tailEnd len="med" w="med" type="triangle"/>
          </a:ln>
        </p:spPr>
      </p:cxnSp>
      <p:sp>
        <p:nvSpPr>
          <p:cNvPr id="521" name="Google Shape;521;p53"/>
          <p:cNvSpPr txBox="1"/>
          <p:nvPr/>
        </p:nvSpPr>
        <p:spPr>
          <a:xfrm>
            <a:off x="3781850" y="3263900"/>
            <a:ext cx="392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0A369D"/>
                </a:solidFill>
                <a:latin typeface="Open Sans"/>
                <a:ea typeface="Open Sans"/>
                <a:cs typeface="Open Sans"/>
                <a:sym typeface="Open Sans"/>
              </a:rPr>
              <a:t>?</a:t>
            </a:r>
            <a:endParaRPr b="1" sz="1800">
              <a:solidFill>
                <a:srgbClr val="0A369D"/>
              </a:solidFill>
              <a:latin typeface="Open Sans"/>
              <a:ea typeface="Open Sans"/>
              <a:cs typeface="Open Sans"/>
              <a:sym typeface="Open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the component tree for Catbook!</a:t>
            </a:r>
            <a:endParaRPr/>
          </a:p>
        </p:txBody>
      </p:sp>
      <p:grpSp>
        <p:nvGrpSpPr>
          <p:cNvPr id="527" name="Google Shape;527;p54"/>
          <p:cNvGrpSpPr/>
          <p:nvPr/>
        </p:nvGrpSpPr>
        <p:grpSpPr>
          <a:xfrm>
            <a:off x="-10911" y="4740300"/>
            <a:ext cx="9186636" cy="415500"/>
            <a:chOff x="-10911" y="4740300"/>
            <a:chExt cx="9186636" cy="415500"/>
          </a:xfrm>
        </p:grpSpPr>
        <p:sp>
          <p:nvSpPr>
            <p:cNvPr id="528" name="Google Shape;528;p54"/>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4"/>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530" name="Google Shape;530;p54"/>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531" name="Google Shape;531;p54"/>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532" name="Google Shape;532;p54"/>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533" name="Google Shape;533;p54"/>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534" name="Google Shape;534;p54"/>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535" name="Google Shape;535;p54"/>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536" name="Google Shape;536;p54"/>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537" name="Google Shape;537;p54"/>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538" name="Google Shape;538;p54"/>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4"/>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540" name="Google Shape;540;p54"/>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step1</a:t>
              </a:r>
              <a:endParaRPr>
                <a:solidFill>
                  <a:srgbClr val="CCCCCC"/>
                </a:solidFill>
                <a:latin typeface="Open Sans"/>
                <a:ea typeface="Open Sans"/>
                <a:cs typeface="Open Sans"/>
                <a:sym typeface="Open Sans"/>
              </a:endParaRPr>
            </a:p>
          </p:txBody>
        </p:sp>
        <p:sp>
          <p:nvSpPr>
            <p:cNvPr id="541" name="Google Shape;541;p54"/>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sp>
          <p:nvSpPr>
            <p:cNvPr id="542" name="Google Shape;542;p54"/>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543" name="Google Shape;543;p54"/>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544" name="Google Shape;544;p54"/>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545" name="Google Shape;545;p54"/>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cxnSp>
          <p:nvCxnSpPr>
            <p:cNvPr id="546" name="Google Shape;546;p54"/>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547" name="Google Shape;547;p54"/>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548" name="Google Shape;548;p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49" name="Google Shape;549;p54"/>
          <p:cNvSpPr/>
          <p:nvPr/>
        </p:nvSpPr>
        <p:spPr>
          <a:xfrm>
            <a:off x="1054200" y="1341676"/>
            <a:ext cx="10959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00"/>
                </a:solidFill>
                <a:latin typeface="Roboto Mono"/>
                <a:ea typeface="Roboto Mono"/>
                <a:cs typeface="Roboto Mono"/>
                <a:sym typeface="Roboto Mono"/>
              </a:rPr>
              <a:t>&lt;App/&gt;</a:t>
            </a:r>
            <a:endParaRPr b="1">
              <a:solidFill>
                <a:srgbClr val="FF0000"/>
              </a:solidFill>
              <a:latin typeface="Roboto Mono"/>
              <a:ea typeface="Roboto Mono"/>
              <a:cs typeface="Roboto Mono"/>
              <a:sym typeface="Roboto Mono"/>
            </a:endParaRPr>
          </a:p>
        </p:txBody>
      </p:sp>
      <p:sp>
        <p:nvSpPr>
          <p:cNvPr id="550" name="Google Shape;550;p54"/>
          <p:cNvSpPr/>
          <p:nvPr/>
        </p:nvSpPr>
        <p:spPr>
          <a:xfrm>
            <a:off x="207425" y="2249050"/>
            <a:ext cx="12852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6AA84F"/>
                </a:solidFill>
                <a:latin typeface="Roboto Mono"/>
                <a:ea typeface="Roboto Mono"/>
                <a:cs typeface="Roboto Mono"/>
                <a:sym typeface="Roboto Mono"/>
              </a:rPr>
              <a:t>&lt;NavBar/&gt;</a:t>
            </a:r>
            <a:endParaRPr b="1">
              <a:solidFill>
                <a:srgbClr val="6AA84F"/>
              </a:solidFill>
              <a:latin typeface="Roboto Mono"/>
              <a:ea typeface="Roboto Mono"/>
              <a:cs typeface="Roboto Mono"/>
              <a:sym typeface="Roboto Mono"/>
            </a:endParaRPr>
          </a:p>
        </p:txBody>
      </p:sp>
      <p:sp>
        <p:nvSpPr>
          <p:cNvPr id="551" name="Google Shape;551;p54"/>
          <p:cNvSpPr/>
          <p:nvPr/>
        </p:nvSpPr>
        <p:spPr>
          <a:xfrm>
            <a:off x="1407950" y="3288788"/>
            <a:ext cx="1916400" cy="4119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FF9900"/>
                </a:solidFill>
                <a:latin typeface="Roboto Mono"/>
                <a:ea typeface="Roboto Mono"/>
                <a:cs typeface="Roboto Mono"/>
                <a:sym typeface="Roboto Mono"/>
              </a:rPr>
              <a:t>&lt;CatHappiness/&gt;</a:t>
            </a:r>
            <a:endParaRPr b="1">
              <a:solidFill>
                <a:srgbClr val="FF9900"/>
              </a:solidFill>
              <a:latin typeface="Roboto Mono"/>
              <a:ea typeface="Roboto Mono"/>
              <a:cs typeface="Roboto Mono"/>
              <a:sym typeface="Roboto Mono"/>
            </a:endParaRPr>
          </a:p>
        </p:txBody>
      </p:sp>
      <p:sp>
        <p:nvSpPr>
          <p:cNvPr id="552" name="Google Shape;552;p54"/>
          <p:cNvSpPr/>
          <p:nvPr/>
        </p:nvSpPr>
        <p:spPr>
          <a:xfrm>
            <a:off x="1702550" y="2249050"/>
            <a:ext cx="13272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FF"/>
                </a:solidFill>
                <a:latin typeface="Roboto Mono"/>
                <a:ea typeface="Roboto Mono"/>
                <a:cs typeface="Roboto Mono"/>
                <a:sym typeface="Roboto Mono"/>
              </a:rPr>
              <a:t>&lt;Profile/&gt;</a:t>
            </a:r>
            <a:endParaRPr b="1">
              <a:solidFill>
                <a:srgbClr val="FF00FF"/>
              </a:solidFill>
              <a:latin typeface="Roboto Mono"/>
              <a:ea typeface="Roboto Mono"/>
              <a:cs typeface="Roboto Mono"/>
              <a:sym typeface="Roboto Mono"/>
            </a:endParaRPr>
          </a:p>
        </p:txBody>
      </p:sp>
      <p:cxnSp>
        <p:nvCxnSpPr>
          <p:cNvPr id="553" name="Google Shape;553;p54"/>
          <p:cNvCxnSpPr>
            <a:stCxn id="549" idx="2"/>
            <a:endCxn id="550" idx="0"/>
          </p:cNvCxnSpPr>
          <p:nvPr/>
        </p:nvCxnSpPr>
        <p:spPr>
          <a:xfrm flipH="1">
            <a:off x="850050" y="1753576"/>
            <a:ext cx="752100" cy="495600"/>
          </a:xfrm>
          <a:prstGeom prst="straightConnector1">
            <a:avLst/>
          </a:prstGeom>
          <a:noFill/>
          <a:ln cap="flat" cmpd="sng" w="9525">
            <a:solidFill>
              <a:srgbClr val="595959"/>
            </a:solidFill>
            <a:prstDash val="solid"/>
            <a:round/>
            <a:headEnd len="med" w="med" type="none"/>
            <a:tailEnd len="med" w="med" type="triangle"/>
          </a:ln>
        </p:spPr>
      </p:cxnSp>
      <p:cxnSp>
        <p:nvCxnSpPr>
          <p:cNvPr id="554" name="Google Shape;554;p54"/>
          <p:cNvCxnSpPr>
            <a:stCxn id="549" idx="2"/>
            <a:endCxn id="552" idx="0"/>
          </p:cNvCxnSpPr>
          <p:nvPr/>
        </p:nvCxnSpPr>
        <p:spPr>
          <a:xfrm>
            <a:off x="1602150" y="1753576"/>
            <a:ext cx="764100" cy="495600"/>
          </a:xfrm>
          <a:prstGeom prst="straightConnector1">
            <a:avLst/>
          </a:prstGeom>
          <a:noFill/>
          <a:ln cap="flat" cmpd="sng" w="9525">
            <a:solidFill>
              <a:srgbClr val="595959"/>
            </a:solidFill>
            <a:prstDash val="solid"/>
            <a:round/>
            <a:headEnd len="med" w="med" type="none"/>
            <a:tailEnd len="med" w="med" type="triangle"/>
          </a:ln>
        </p:spPr>
      </p:cxnSp>
      <p:cxnSp>
        <p:nvCxnSpPr>
          <p:cNvPr id="555" name="Google Shape;555;p54"/>
          <p:cNvCxnSpPr/>
          <p:nvPr/>
        </p:nvCxnSpPr>
        <p:spPr>
          <a:xfrm>
            <a:off x="2366150" y="2660950"/>
            <a:ext cx="0" cy="627900"/>
          </a:xfrm>
          <a:prstGeom prst="straightConnector1">
            <a:avLst/>
          </a:prstGeom>
          <a:noFill/>
          <a:ln cap="flat" cmpd="sng" w="9525">
            <a:solidFill>
              <a:srgbClr val="595959"/>
            </a:solidFill>
            <a:prstDash val="solid"/>
            <a:round/>
            <a:headEnd len="med" w="med" type="none"/>
            <a:tailEnd len="med" w="med" type="triangle"/>
          </a:ln>
        </p:spPr>
      </p:cxnSp>
      <p:pic>
        <p:nvPicPr>
          <p:cNvPr id="556" name="Google Shape;556;p54"/>
          <p:cNvPicPr preferRelativeResize="0"/>
          <p:nvPr/>
        </p:nvPicPr>
        <p:blipFill>
          <a:blip r:embed="rId3">
            <a:alphaModFix/>
          </a:blip>
          <a:stretch>
            <a:fillRect/>
          </a:stretch>
        </p:blipFill>
        <p:spPr>
          <a:xfrm>
            <a:off x="3578150" y="1302175"/>
            <a:ext cx="5324677" cy="2956126"/>
          </a:xfrm>
          <a:prstGeom prst="rect">
            <a:avLst/>
          </a:prstGeom>
          <a:noFill/>
          <a:ln>
            <a:noFill/>
          </a:ln>
        </p:spPr>
      </p:pic>
      <p:sp>
        <p:nvSpPr>
          <p:cNvPr id="557" name="Google Shape;557;p54"/>
          <p:cNvSpPr/>
          <p:nvPr/>
        </p:nvSpPr>
        <p:spPr>
          <a:xfrm>
            <a:off x="3578150" y="1302175"/>
            <a:ext cx="5324700" cy="1995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4"/>
          <p:cNvSpPr/>
          <p:nvPr/>
        </p:nvSpPr>
        <p:spPr>
          <a:xfrm>
            <a:off x="3578050" y="1587225"/>
            <a:ext cx="5324700" cy="2671200"/>
          </a:xfrm>
          <a:prstGeom prst="rect">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4"/>
          <p:cNvSpPr/>
          <p:nvPr/>
        </p:nvSpPr>
        <p:spPr>
          <a:xfrm>
            <a:off x="3531675" y="1231975"/>
            <a:ext cx="5409300" cy="3078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4"/>
          <p:cNvSpPr/>
          <p:nvPr/>
        </p:nvSpPr>
        <p:spPr>
          <a:xfrm>
            <a:off x="5509225" y="3649475"/>
            <a:ext cx="1478400" cy="537000"/>
          </a:xfrm>
          <a:prstGeom prst="rect">
            <a:avLst/>
          </a:prstGeom>
          <a:noFill/>
          <a:ln cap="flat" cmpd="sng" w="285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55"/>
          <p:cNvSpPr txBox="1"/>
          <p:nvPr>
            <p:ph type="title"/>
          </p:nvPr>
        </p:nvSpPr>
        <p:spPr>
          <a:xfrm>
            <a:off x="311700" y="445025"/>
            <a:ext cx="547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Understanding the Starter Code</a:t>
            </a:r>
            <a:endParaRPr>
              <a:latin typeface="Proxima Nova"/>
              <a:ea typeface="Proxima Nova"/>
              <a:cs typeface="Proxima Nova"/>
              <a:sym typeface="Proxima Nova"/>
            </a:endParaRPr>
          </a:p>
        </p:txBody>
      </p:sp>
      <p:sp>
        <p:nvSpPr>
          <p:cNvPr id="566" name="Google Shape;566;p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567" name="Google Shape;567;p55"/>
          <p:cNvGrpSpPr/>
          <p:nvPr/>
        </p:nvGrpSpPr>
        <p:grpSpPr>
          <a:xfrm>
            <a:off x="-10911" y="4740300"/>
            <a:ext cx="9186636" cy="415500"/>
            <a:chOff x="-10911" y="4740300"/>
            <a:chExt cx="9186636" cy="415500"/>
          </a:xfrm>
        </p:grpSpPr>
        <p:sp>
          <p:nvSpPr>
            <p:cNvPr id="568" name="Google Shape;568;p55"/>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5"/>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570" name="Google Shape;570;p55"/>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571" name="Google Shape;571;p55"/>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572" name="Google Shape;572;p55"/>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573" name="Google Shape;573;p55"/>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574" name="Google Shape;574;p55"/>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575" name="Google Shape;575;p55"/>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576" name="Google Shape;576;p55"/>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577" name="Google Shape;577;p55"/>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578" name="Google Shape;578;p55"/>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5"/>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580" name="Google Shape;580;p55"/>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step1</a:t>
              </a:r>
              <a:endParaRPr>
                <a:solidFill>
                  <a:srgbClr val="CCCCCC"/>
                </a:solidFill>
                <a:latin typeface="Open Sans"/>
                <a:ea typeface="Open Sans"/>
                <a:cs typeface="Open Sans"/>
                <a:sym typeface="Open Sans"/>
              </a:endParaRPr>
            </a:p>
          </p:txBody>
        </p:sp>
        <p:sp>
          <p:nvSpPr>
            <p:cNvPr id="581" name="Google Shape;581;p55"/>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sp>
          <p:nvSpPr>
            <p:cNvPr id="582" name="Google Shape;582;p55"/>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583" name="Google Shape;583;p55"/>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584" name="Google Shape;584;p55"/>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585" name="Google Shape;585;p55"/>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cxnSp>
          <p:nvCxnSpPr>
            <p:cNvPr id="586" name="Google Shape;586;p55"/>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587" name="Google Shape;587;p55"/>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pic>
        <p:nvPicPr>
          <p:cNvPr id="588" name="Google Shape;588;p55"/>
          <p:cNvPicPr preferRelativeResize="0"/>
          <p:nvPr/>
        </p:nvPicPr>
        <p:blipFill>
          <a:blip r:embed="rId3">
            <a:alphaModFix/>
          </a:blip>
          <a:stretch>
            <a:fillRect/>
          </a:stretch>
        </p:blipFill>
        <p:spPr>
          <a:xfrm>
            <a:off x="412850" y="1134474"/>
            <a:ext cx="505866" cy="505861"/>
          </a:xfrm>
          <a:prstGeom prst="rect">
            <a:avLst/>
          </a:prstGeom>
          <a:noFill/>
          <a:ln>
            <a:noFill/>
          </a:ln>
        </p:spPr>
      </p:pic>
      <p:sp>
        <p:nvSpPr>
          <p:cNvPr id="589" name="Google Shape;589;p55"/>
          <p:cNvSpPr txBox="1"/>
          <p:nvPr/>
        </p:nvSpPr>
        <p:spPr>
          <a:xfrm>
            <a:off x="311690" y="1561779"/>
            <a:ext cx="144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0A369D"/>
                </a:solidFill>
                <a:latin typeface="Roboto Mono"/>
                <a:ea typeface="Roboto Mono"/>
                <a:cs typeface="Roboto Mono"/>
                <a:sym typeface="Roboto Mono"/>
              </a:rPr>
              <a:t>components/</a:t>
            </a:r>
            <a:endParaRPr sz="1200">
              <a:solidFill>
                <a:srgbClr val="0A369D"/>
              </a:solidFill>
              <a:latin typeface="Roboto Mono"/>
              <a:ea typeface="Roboto Mono"/>
              <a:cs typeface="Roboto Mono"/>
              <a:sym typeface="Roboto Mono"/>
            </a:endParaRPr>
          </a:p>
        </p:txBody>
      </p:sp>
      <p:pic>
        <p:nvPicPr>
          <p:cNvPr id="590" name="Google Shape;590;p55"/>
          <p:cNvPicPr preferRelativeResize="0"/>
          <p:nvPr/>
        </p:nvPicPr>
        <p:blipFill>
          <a:blip r:embed="rId3">
            <a:alphaModFix/>
          </a:blip>
          <a:stretch>
            <a:fillRect/>
          </a:stretch>
        </p:blipFill>
        <p:spPr>
          <a:xfrm>
            <a:off x="1652737" y="2496563"/>
            <a:ext cx="505866" cy="505861"/>
          </a:xfrm>
          <a:prstGeom prst="rect">
            <a:avLst/>
          </a:prstGeom>
          <a:noFill/>
          <a:ln>
            <a:noFill/>
          </a:ln>
        </p:spPr>
      </p:pic>
      <p:grpSp>
        <p:nvGrpSpPr>
          <p:cNvPr id="591" name="Google Shape;591;p55"/>
          <p:cNvGrpSpPr/>
          <p:nvPr/>
        </p:nvGrpSpPr>
        <p:grpSpPr>
          <a:xfrm>
            <a:off x="259175" y="2306677"/>
            <a:ext cx="933816" cy="934537"/>
            <a:chOff x="2315222" y="1915350"/>
            <a:chExt cx="1702800" cy="1949388"/>
          </a:xfrm>
        </p:grpSpPr>
        <p:pic>
          <p:nvPicPr>
            <p:cNvPr id="592" name="Google Shape;592;p55"/>
            <p:cNvPicPr preferRelativeResize="0"/>
            <p:nvPr/>
          </p:nvPicPr>
          <p:blipFill>
            <a:blip r:embed="rId4">
              <a:alphaModFix/>
            </a:blip>
            <a:stretch>
              <a:fillRect/>
            </a:stretch>
          </p:blipFill>
          <p:spPr>
            <a:xfrm>
              <a:off x="2433900" y="1915350"/>
              <a:ext cx="1465426" cy="1465426"/>
            </a:xfrm>
            <a:prstGeom prst="rect">
              <a:avLst/>
            </a:prstGeom>
            <a:noFill/>
            <a:ln>
              <a:noFill/>
            </a:ln>
          </p:spPr>
        </p:pic>
        <p:pic>
          <p:nvPicPr>
            <p:cNvPr id="593" name="Google Shape;593;p55"/>
            <p:cNvPicPr preferRelativeResize="0"/>
            <p:nvPr/>
          </p:nvPicPr>
          <p:blipFill>
            <a:blip r:embed="rId5">
              <a:alphaModFix/>
            </a:blip>
            <a:stretch>
              <a:fillRect/>
            </a:stretch>
          </p:blipFill>
          <p:spPr>
            <a:xfrm>
              <a:off x="2843485" y="2449450"/>
              <a:ext cx="646250" cy="646250"/>
            </a:xfrm>
            <a:prstGeom prst="rect">
              <a:avLst/>
            </a:prstGeom>
            <a:noFill/>
            <a:ln>
              <a:noFill/>
            </a:ln>
          </p:spPr>
        </p:pic>
        <p:sp>
          <p:nvSpPr>
            <p:cNvPr id="594" name="Google Shape;594;p55"/>
            <p:cNvSpPr txBox="1"/>
            <p:nvPr/>
          </p:nvSpPr>
          <p:spPr>
            <a:xfrm>
              <a:off x="2315222" y="3218538"/>
              <a:ext cx="17028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0A369D"/>
                  </a:solidFill>
                  <a:latin typeface="Roboto Mono"/>
                  <a:ea typeface="Roboto Mono"/>
                  <a:cs typeface="Roboto Mono"/>
                  <a:sym typeface="Roboto Mono"/>
                </a:rPr>
                <a:t>App.js</a:t>
              </a:r>
              <a:endParaRPr sz="1200">
                <a:solidFill>
                  <a:srgbClr val="0A369D"/>
                </a:solidFill>
                <a:latin typeface="Roboto Mono"/>
                <a:ea typeface="Roboto Mono"/>
                <a:cs typeface="Roboto Mono"/>
                <a:sym typeface="Roboto Mono"/>
              </a:endParaRPr>
            </a:p>
          </p:txBody>
        </p:sp>
      </p:grpSp>
      <p:sp>
        <p:nvSpPr>
          <p:cNvPr id="595" name="Google Shape;595;p55"/>
          <p:cNvSpPr txBox="1"/>
          <p:nvPr/>
        </p:nvSpPr>
        <p:spPr>
          <a:xfrm>
            <a:off x="1551576" y="2923867"/>
            <a:ext cx="144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0A369D"/>
                </a:solidFill>
                <a:latin typeface="Roboto Mono"/>
                <a:ea typeface="Roboto Mono"/>
                <a:cs typeface="Roboto Mono"/>
                <a:sym typeface="Roboto Mono"/>
              </a:rPr>
              <a:t>modules</a:t>
            </a:r>
            <a:r>
              <a:rPr lang="en" sz="1200">
                <a:solidFill>
                  <a:srgbClr val="0A369D"/>
                </a:solidFill>
                <a:latin typeface="Roboto Mono"/>
                <a:ea typeface="Roboto Mono"/>
                <a:cs typeface="Roboto Mono"/>
                <a:sym typeface="Roboto Mono"/>
              </a:rPr>
              <a:t>/</a:t>
            </a:r>
            <a:endParaRPr sz="1200">
              <a:solidFill>
                <a:srgbClr val="0A369D"/>
              </a:solidFill>
              <a:latin typeface="Roboto Mono"/>
              <a:ea typeface="Roboto Mono"/>
              <a:cs typeface="Roboto Mono"/>
              <a:sym typeface="Roboto Mono"/>
            </a:endParaRPr>
          </a:p>
        </p:txBody>
      </p:sp>
      <p:pic>
        <p:nvPicPr>
          <p:cNvPr id="596" name="Google Shape;596;p55"/>
          <p:cNvPicPr preferRelativeResize="0"/>
          <p:nvPr/>
        </p:nvPicPr>
        <p:blipFill>
          <a:blip r:embed="rId3">
            <a:alphaModFix/>
          </a:blip>
          <a:stretch>
            <a:fillRect/>
          </a:stretch>
        </p:blipFill>
        <p:spPr>
          <a:xfrm>
            <a:off x="6265912" y="2496575"/>
            <a:ext cx="505866" cy="505861"/>
          </a:xfrm>
          <a:prstGeom prst="rect">
            <a:avLst/>
          </a:prstGeom>
          <a:noFill/>
          <a:ln>
            <a:noFill/>
          </a:ln>
        </p:spPr>
      </p:pic>
      <p:sp>
        <p:nvSpPr>
          <p:cNvPr id="597" name="Google Shape;597;p55"/>
          <p:cNvSpPr txBox="1"/>
          <p:nvPr/>
        </p:nvSpPr>
        <p:spPr>
          <a:xfrm>
            <a:off x="6164751" y="2923879"/>
            <a:ext cx="144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0A369D"/>
                </a:solidFill>
                <a:latin typeface="Roboto Mono"/>
                <a:ea typeface="Roboto Mono"/>
                <a:cs typeface="Roboto Mono"/>
                <a:sym typeface="Roboto Mono"/>
              </a:rPr>
              <a:t>pages</a:t>
            </a:r>
            <a:r>
              <a:rPr lang="en" sz="1200">
                <a:solidFill>
                  <a:srgbClr val="0A369D"/>
                </a:solidFill>
                <a:latin typeface="Roboto Mono"/>
                <a:ea typeface="Roboto Mono"/>
                <a:cs typeface="Roboto Mono"/>
                <a:sym typeface="Roboto Mono"/>
              </a:rPr>
              <a:t>/</a:t>
            </a:r>
            <a:endParaRPr sz="1200">
              <a:solidFill>
                <a:srgbClr val="0A369D"/>
              </a:solidFill>
              <a:latin typeface="Roboto Mono"/>
              <a:ea typeface="Roboto Mono"/>
              <a:cs typeface="Roboto Mono"/>
              <a:sym typeface="Roboto Mono"/>
            </a:endParaRPr>
          </a:p>
        </p:txBody>
      </p:sp>
      <p:grpSp>
        <p:nvGrpSpPr>
          <p:cNvPr id="598" name="Google Shape;598;p55"/>
          <p:cNvGrpSpPr/>
          <p:nvPr/>
        </p:nvGrpSpPr>
        <p:grpSpPr>
          <a:xfrm>
            <a:off x="1088813" y="3621202"/>
            <a:ext cx="1633684" cy="934537"/>
            <a:chOff x="1677116" y="1915350"/>
            <a:chExt cx="2979000" cy="1949388"/>
          </a:xfrm>
        </p:grpSpPr>
        <p:pic>
          <p:nvPicPr>
            <p:cNvPr id="599" name="Google Shape;599;p55"/>
            <p:cNvPicPr preferRelativeResize="0"/>
            <p:nvPr/>
          </p:nvPicPr>
          <p:blipFill>
            <a:blip r:embed="rId4">
              <a:alphaModFix/>
            </a:blip>
            <a:stretch>
              <a:fillRect/>
            </a:stretch>
          </p:blipFill>
          <p:spPr>
            <a:xfrm>
              <a:off x="2433900" y="1915350"/>
              <a:ext cx="1465426" cy="1465426"/>
            </a:xfrm>
            <a:prstGeom prst="rect">
              <a:avLst/>
            </a:prstGeom>
            <a:noFill/>
            <a:ln>
              <a:noFill/>
            </a:ln>
          </p:spPr>
        </p:pic>
        <p:pic>
          <p:nvPicPr>
            <p:cNvPr id="600" name="Google Shape;600;p55"/>
            <p:cNvPicPr preferRelativeResize="0"/>
            <p:nvPr/>
          </p:nvPicPr>
          <p:blipFill>
            <a:blip r:embed="rId5">
              <a:alphaModFix/>
            </a:blip>
            <a:stretch>
              <a:fillRect/>
            </a:stretch>
          </p:blipFill>
          <p:spPr>
            <a:xfrm>
              <a:off x="2843485" y="2449450"/>
              <a:ext cx="646250" cy="646250"/>
            </a:xfrm>
            <a:prstGeom prst="rect">
              <a:avLst/>
            </a:prstGeom>
            <a:noFill/>
            <a:ln>
              <a:noFill/>
            </a:ln>
          </p:spPr>
        </p:pic>
        <p:sp>
          <p:nvSpPr>
            <p:cNvPr id="601" name="Google Shape;601;p55"/>
            <p:cNvSpPr txBox="1"/>
            <p:nvPr/>
          </p:nvSpPr>
          <p:spPr>
            <a:xfrm>
              <a:off x="1677116" y="3218538"/>
              <a:ext cx="29790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0A369D"/>
                  </a:solidFill>
                  <a:latin typeface="Roboto Mono"/>
                  <a:ea typeface="Roboto Mono"/>
                  <a:cs typeface="Roboto Mono"/>
                  <a:sym typeface="Roboto Mono"/>
                </a:rPr>
                <a:t>CatHappiness</a:t>
              </a:r>
              <a:r>
                <a:rPr lang="en" sz="1200">
                  <a:solidFill>
                    <a:srgbClr val="0A369D"/>
                  </a:solidFill>
                  <a:latin typeface="Roboto Mono"/>
                  <a:ea typeface="Roboto Mono"/>
                  <a:cs typeface="Roboto Mono"/>
                  <a:sym typeface="Roboto Mono"/>
                </a:rPr>
                <a:t>.js</a:t>
              </a:r>
              <a:endParaRPr sz="1200">
                <a:solidFill>
                  <a:srgbClr val="0A369D"/>
                </a:solidFill>
                <a:latin typeface="Roboto Mono"/>
                <a:ea typeface="Roboto Mono"/>
                <a:cs typeface="Roboto Mono"/>
                <a:sym typeface="Roboto Mono"/>
              </a:endParaRPr>
            </a:p>
          </p:txBody>
        </p:sp>
      </p:grpSp>
      <p:grpSp>
        <p:nvGrpSpPr>
          <p:cNvPr id="602" name="Google Shape;602;p55"/>
          <p:cNvGrpSpPr/>
          <p:nvPr/>
        </p:nvGrpSpPr>
        <p:grpSpPr>
          <a:xfrm>
            <a:off x="2690150" y="3621202"/>
            <a:ext cx="1633684" cy="934537"/>
            <a:chOff x="1677116" y="1915350"/>
            <a:chExt cx="2979000" cy="1949388"/>
          </a:xfrm>
        </p:grpSpPr>
        <p:pic>
          <p:nvPicPr>
            <p:cNvPr id="603" name="Google Shape;603;p55"/>
            <p:cNvPicPr preferRelativeResize="0"/>
            <p:nvPr/>
          </p:nvPicPr>
          <p:blipFill>
            <a:blip r:embed="rId4">
              <a:alphaModFix/>
            </a:blip>
            <a:stretch>
              <a:fillRect/>
            </a:stretch>
          </p:blipFill>
          <p:spPr>
            <a:xfrm>
              <a:off x="2433900" y="1915350"/>
              <a:ext cx="1465426" cy="1465426"/>
            </a:xfrm>
            <a:prstGeom prst="rect">
              <a:avLst/>
            </a:prstGeom>
            <a:noFill/>
            <a:ln>
              <a:noFill/>
            </a:ln>
          </p:spPr>
        </p:pic>
        <p:pic>
          <p:nvPicPr>
            <p:cNvPr id="604" name="Google Shape;604;p55"/>
            <p:cNvPicPr preferRelativeResize="0"/>
            <p:nvPr/>
          </p:nvPicPr>
          <p:blipFill>
            <a:blip r:embed="rId5">
              <a:alphaModFix/>
            </a:blip>
            <a:stretch>
              <a:fillRect/>
            </a:stretch>
          </p:blipFill>
          <p:spPr>
            <a:xfrm>
              <a:off x="2843485" y="2449450"/>
              <a:ext cx="646250" cy="646250"/>
            </a:xfrm>
            <a:prstGeom prst="rect">
              <a:avLst/>
            </a:prstGeom>
            <a:noFill/>
            <a:ln>
              <a:noFill/>
            </a:ln>
          </p:spPr>
        </p:pic>
        <p:sp>
          <p:nvSpPr>
            <p:cNvPr id="605" name="Google Shape;605;p55"/>
            <p:cNvSpPr txBox="1"/>
            <p:nvPr/>
          </p:nvSpPr>
          <p:spPr>
            <a:xfrm>
              <a:off x="1677116" y="3218538"/>
              <a:ext cx="29790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0A369D"/>
                  </a:solidFill>
                  <a:latin typeface="Roboto Mono"/>
                  <a:ea typeface="Roboto Mono"/>
                  <a:cs typeface="Roboto Mono"/>
                  <a:sym typeface="Roboto Mono"/>
                </a:rPr>
                <a:t>Navbar</a:t>
              </a:r>
              <a:r>
                <a:rPr lang="en" sz="1200">
                  <a:solidFill>
                    <a:srgbClr val="0A369D"/>
                  </a:solidFill>
                  <a:latin typeface="Roboto Mono"/>
                  <a:ea typeface="Roboto Mono"/>
                  <a:cs typeface="Roboto Mono"/>
                  <a:sym typeface="Roboto Mono"/>
                </a:rPr>
                <a:t>.js</a:t>
              </a:r>
              <a:endParaRPr sz="1200">
                <a:solidFill>
                  <a:srgbClr val="0A369D"/>
                </a:solidFill>
                <a:latin typeface="Roboto Mono"/>
                <a:ea typeface="Roboto Mono"/>
                <a:cs typeface="Roboto Mono"/>
                <a:sym typeface="Roboto Mono"/>
              </a:endParaRPr>
            </a:p>
          </p:txBody>
        </p:sp>
      </p:grpSp>
      <p:grpSp>
        <p:nvGrpSpPr>
          <p:cNvPr id="606" name="Google Shape;606;p55"/>
          <p:cNvGrpSpPr/>
          <p:nvPr/>
        </p:nvGrpSpPr>
        <p:grpSpPr>
          <a:xfrm>
            <a:off x="4192700" y="3621202"/>
            <a:ext cx="1633684" cy="934537"/>
            <a:chOff x="1677116" y="1915350"/>
            <a:chExt cx="2979000" cy="1949388"/>
          </a:xfrm>
        </p:grpSpPr>
        <p:pic>
          <p:nvPicPr>
            <p:cNvPr id="607" name="Google Shape;607;p55"/>
            <p:cNvPicPr preferRelativeResize="0"/>
            <p:nvPr/>
          </p:nvPicPr>
          <p:blipFill>
            <a:blip r:embed="rId4">
              <a:alphaModFix/>
            </a:blip>
            <a:stretch>
              <a:fillRect/>
            </a:stretch>
          </p:blipFill>
          <p:spPr>
            <a:xfrm>
              <a:off x="2433900" y="1915350"/>
              <a:ext cx="1465426" cy="1465426"/>
            </a:xfrm>
            <a:prstGeom prst="rect">
              <a:avLst/>
            </a:prstGeom>
            <a:noFill/>
            <a:ln>
              <a:noFill/>
            </a:ln>
          </p:spPr>
        </p:pic>
        <p:sp>
          <p:nvSpPr>
            <p:cNvPr id="608" name="Google Shape;608;p55"/>
            <p:cNvSpPr txBox="1"/>
            <p:nvPr/>
          </p:nvSpPr>
          <p:spPr>
            <a:xfrm>
              <a:off x="1677116" y="3218538"/>
              <a:ext cx="29790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0A369D"/>
                  </a:solidFill>
                  <a:latin typeface="Roboto Mono"/>
                  <a:ea typeface="Roboto Mono"/>
                  <a:cs typeface="Roboto Mono"/>
                  <a:sym typeface="Roboto Mono"/>
                </a:rPr>
                <a:t>Navbar.css</a:t>
              </a:r>
              <a:endParaRPr sz="1200">
                <a:solidFill>
                  <a:srgbClr val="0A369D"/>
                </a:solidFill>
                <a:latin typeface="Roboto Mono"/>
                <a:ea typeface="Roboto Mono"/>
                <a:cs typeface="Roboto Mono"/>
                <a:sym typeface="Roboto Mono"/>
              </a:endParaRPr>
            </a:p>
          </p:txBody>
        </p:sp>
      </p:grpSp>
      <p:cxnSp>
        <p:nvCxnSpPr>
          <p:cNvPr id="609" name="Google Shape;609;p55"/>
          <p:cNvCxnSpPr/>
          <p:nvPr/>
        </p:nvCxnSpPr>
        <p:spPr>
          <a:xfrm>
            <a:off x="1865225" y="3251100"/>
            <a:ext cx="0" cy="410400"/>
          </a:xfrm>
          <a:prstGeom prst="straightConnector1">
            <a:avLst/>
          </a:prstGeom>
          <a:noFill/>
          <a:ln cap="flat" cmpd="sng" w="19050">
            <a:solidFill>
              <a:schemeClr val="dk2"/>
            </a:solidFill>
            <a:prstDash val="solid"/>
            <a:round/>
            <a:headEnd len="med" w="med" type="none"/>
            <a:tailEnd len="med" w="med" type="triangle"/>
          </a:ln>
        </p:spPr>
      </p:cxnSp>
      <p:cxnSp>
        <p:nvCxnSpPr>
          <p:cNvPr id="610" name="Google Shape;610;p55"/>
          <p:cNvCxnSpPr/>
          <p:nvPr/>
        </p:nvCxnSpPr>
        <p:spPr>
          <a:xfrm flipH="1" rot="10800000">
            <a:off x="1876250" y="3404750"/>
            <a:ext cx="3089400" cy="8100"/>
          </a:xfrm>
          <a:prstGeom prst="straightConnector1">
            <a:avLst/>
          </a:prstGeom>
          <a:noFill/>
          <a:ln cap="flat" cmpd="sng" w="19050">
            <a:solidFill>
              <a:schemeClr val="dk2"/>
            </a:solidFill>
            <a:prstDash val="solid"/>
            <a:round/>
            <a:headEnd len="med" w="med" type="none"/>
            <a:tailEnd len="med" w="med" type="none"/>
          </a:ln>
        </p:spPr>
      </p:cxnSp>
      <p:cxnSp>
        <p:nvCxnSpPr>
          <p:cNvPr id="611" name="Google Shape;611;p55"/>
          <p:cNvCxnSpPr>
            <a:endCxn id="603" idx="0"/>
          </p:cNvCxnSpPr>
          <p:nvPr/>
        </p:nvCxnSpPr>
        <p:spPr>
          <a:xfrm>
            <a:off x="3506990" y="3412702"/>
            <a:ext cx="0" cy="208500"/>
          </a:xfrm>
          <a:prstGeom prst="straightConnector1">
            <a:avLst/>
          </a:prstGeom>
          <a:noFill/>
          <a:ln cap="flat" cmpd="sng" w="19050">
            <a:solidFill>
              <a:schemeClr val="dk2"/>
            </a:solidFill>
            <a:prstDash val="solid"/>
            <a:round/>
            <a:headEnd len="med" w="med" type="none"/>
            <a:tailEnd len="med" w="med" type="triangle"/>
          </a:ln>
        </p:spPr>
      </p:cxnSp>
      <p:cxnSp>
        <p:nvCxnSpPr>
          <p:cNvPr id="612" name="Google Shape;612;p55"/>
          <p:cNvCxnSpPr/>
          <p:nvPr/>
        </p:nvCxnSpPr>
        <p:spPr>
          <a:xfrm>
            <a:off x="4965650" y="3396675"/>
            <a:ext cx="0" cy="224700"/>
          </a:xfrm>
          <a:prstGeom prst="straightConnector1">
            <a:avLst/>
          </a:prstGeom>
          <a:noFill/>
          <a:ln cap="flat" cmpd="sng" w="19050">
            <a:solidFill>
              <a:schemeClr val="dk2"/>
            </a:solidFill>
            <a:prstDash val="solid"/>
            <a:round/>
            <a:headEnd len="med" w="med" type="none"/>
            <a:tailEnd len="med" w="med" type="triangle"/>
          </a:ln>
        </p:spPr>
      </p:cxnSp>
      <p:pic>
        <p:nvPicPr>
          <p:cNvPr id="613" name="Google Shape;613;p55"/>
          <p:cNvPicPr preferRelativeResize="0"/>
          <p:nvPr/>
        </p:nvPicPr>
        <p:blipFill>
          <a:blip r:embed="rId6">
            <a:alphaModFix/>
          </a:blip>
          <a:stretch>
            <a:fillRect/>
          </a:stretch>
        </p:blipFill>
        <p:spPr>
          <a:xfrm>
            <a:off x="4869249" y="3897013"/>
            <a:ext cx="280598" cy="318223"/>
          </a:xfrm>
          <a:prstGeom prst="rect">
            <a:avLst/>
          </a:prstGeom>
          <a:noFill/>
          <a:ln>
            <a:noFill/>
          </a:ln>
        </p:spPr>
      </p:pic>
      <p:grpSp>
        <p:nvGrpSpPr>
          <p:cNvPr id="614" name="Google Shape;614;p55"/>
          <p:cNvGrpSpPr/>
          <p:nvPr/>
        </p:nvGrpSpPr>
        <p:grpSpPr>
          <a:xfrm>
            <a:off x="5729638" y="3621202"/>
            <a:ext cx="1633684" cy="934537"/>
            <a:chOff x="1677116" y="1915350"/>
            <a:chExt cx="2979000" cy="1949388"/>
          </a:xfrm>
        </p:grpSpPr>
        <p:pic>
          <p:nvPicPr>
            <p:cNvPr id="615" name="Google Shape;615;p55"/>
            <p:cNvPicPr preferRelativeResize="0"/>
            <p:nvPr/>
          </p:nvPicPr>
          <p:blipFill>
            <a:blip r:embed="rId4">
              <a:alphaModFix/>
            </a:blip>
            <a:stretch>
              <a:fillRect/>
            </a:stretch>
          </p:blipFill>
          <p:spPr>
            <a:xfrm>
              <a:off x="2433900" y="1915350"/>
              <a:ext cx="1465426" cy="1465426"/>
            </a:xfrm>
            <a:prstGeom prst="rect">
              <a:avLst/>
            </a:prstGeom>
            <a:noFill/>
            <a:ln>
              <a:noFill/>
            </a:ln>
          </p:spPr>
        </p:pic>
        <p:pic>
          <p:nvPicPr>
            <p:cNvPr id="616" name="Google Shape;616;p55"/>
            <p:cNvPicPr preferRelativeResize="0"/>
            <p:nvPr/>
          </p:nvPicPr>
          <p:blipFill>
            <a:blip r:embed="rId5">
              <a:alphaModFix/>
            </a:blip>
            <a:stretch>
              <a:fillRect/>
            </a:stretch>
          </p:blipFill>
          <p:spPr>
            <a:xfrm>
              <a:off x="2843485" y="2449450"/>
              <a:ext cx="646250" cy="646250"/>
            </a:xfrm>
            <a:prstGeom prst="rect">
              <a:avLst/>
            </a:prstGeom>
            <a:noFill/>
            <a:ln>
              <a:noFill/>
            </a:ln>
          </p:spPr>
        </p:pic>
        <p:sp>
          <p:nvSpPr>
            <p:cNvPr id="617" name="Google Shape;617;p55"/>
            <p:cNvSpPr txBox="1"/>
            <p:nvPr/>
          </p:nvSpPr>
          <p:spPr>
            <a:xfrm>
              <a:off x="1677116" y="3218538"/>
              <a:ext cx="29790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0A369D"/>
                  </a:solidFill>
                  <a:latin typeface="Roboto Mono"/>
                  <a:ea typeface="Roboto Mono"/>
                  <a:cs typeface="Roboto Mono"/>
                  <a:sym typeface="Roboto Mono"/>
                </a:rPr>
                <a:t>Profile</a:t>
              </a:r>
              <a:r>
                <a:rPr lang="en" sz="1200">
                  <a:solidFill>
                    <a:srgbClr val="0A369D"/>
                  </a:solidFill>
                  <a:latin typeface="Roboto Mono"/>
                  <a:ea typeface="Roboto Mono"/>
                  <a:cs typeface="Roboto Mono"/>
                  <a:sym typeface="Roboto Mono"/>
                </a:rPr>
                <a:t>.js</a:t>
              </a:r>
              <a:endParaRPr sz="1200">
                <a:solidFill>
                  <a:srgbClr val="0A369D"/>
                </a:solidFill>
                <a:latin typeface="Roboto Mono"/>
                <a:ea typeface="Roboto Mono"/>
                <a:cs typeface="Roboto Mono"/>
                <a:sym typeface="Roboto Mono"/>
              </a:endParaRPr>
            </a:p>
          </p:txBody>
        </p:sp>
      </p:grpSp>
      <p:cxnSp>
        <p:nvCxnSpPr>
          <p:cNvPr id="618" name="Google Shape;618;p55"/>
          <p:cNvCxnSpPr/>
          <p:nvPr/>
        </p:nvCxnSpPr>
        <p:spPr>
          <a:xfrm>
            <a:off x="6518850" y="3275350"/>
            <a:ext cx="0" cy="406800"/>
          </a:xfrm>
          <a:prstGeom prst="straightConnector1">
            <a:avLst/>
          </a:prstGeom>
          <a:noFill/>
          <a:ln cap="flat" cmpd="sng" w="19050">
            <a:solidFill>
              <a:schemeClr val="dk2"/>
            </a:solidFill>
            <a:prstDash val="solid"/>
            <a:round/>
            <a:headEnd len="med" w="med" type="none"/>
            <a:tailEnd len="med" w="med" type="triangle"/>
          </a:ln>
        </p:spPr>
      </p:cxnSp>
      <p:cxnSp>
        <p:nvCxnSpPr>
          <p:cNvPr id="619" name="Google Shape;619;p55"/>
          <p:cNvCxnSpPr/>
          <p:nvPr/>
        </p:nvCxnSpPr>
        <p:spPr>
          <a:xfrm>
            <a:off x="661900" y="2072500"/>
            <a:ext cx="5816100" cy="0"/>
          </a:xfrm>
          <a:prstGeom prst="straightConnector1">
            <a:avLst/>
          </a:prstGeom>
          <a:noFill/>
          <a:ln cap="flat" cmpd="sng" w="19050">
            <a:solidFill>
              <a:schemeClr val="dk2"/>
            </a:solidFill>
            <a:prstDash val="solid"/>
            <a:round/>
            <a:headEnd len="med" w="med" type="none"/>
            <a:tailEnd len="med" w="med" type="none"/>
          </a:ln>
        </p:spPr>
      </p:cxnSp>
      <p:cxnSp>
        <p:nvCxnSpPr>
          <p:cNvPr id="620" name="Google Shape;620;p55"/>
          <p:cNvCxnSpPr/>
          <p:nvPr/>
        </p:nvCxnSpPr>
        <p:spPr>
          <a:xfrm>
            <a:off x="6469075" y="2072500"/>
            <a:ext cx="0" cy="406800"/>
          </a:xfrm>
          <a:prstGeom prst="straightConnector1">
            <a:avLst/>
          </a:prstGeom>
          <a:noFill/>
          <a:ln cap="flat" cmpd="sng" w="19050">
            <a:solidFill>
              <a:schemeClr val="dk2"/>
            </a:solidFill>
            <a:prstDash val="solid"/>
            <a:round/>
            <a:headEnd len="med" w="med" type="none"/>
            <a:tailEnd len="med" w="med" type="triangle"/>
          </a:ln>
        </p:spPr>
      </p:cxnSp>
      <p:cxnSp>
        <p:nvCxnSpPr>
          <p:cNvPr id="621" name="Google Shape;621;p55"/>
          <p:cNvCxnSpPr/>
          <p:nvPr/>
        </p:nvCxnSpPr>
        <p:spPr>
          <a:xfrm>
            <a:off x="1865225" y="2072500"/>
            <a:ext cx="0" cy="406800"/>
          </a:xfrm>
          <a:prstGeom prst="straightConnector1">
            <a:avLst/>
          </a:prstGeom>
          <a:noFill/>
          <a:ln cap="flat" cmpd="sng" w="19050">
            <a:solidFill>
              <a:schemeClr val="dk2"/>
            </a:solidFill>
            <a:prstDash val="solid"/>
            <a:round/>
            <a:headEnd len="med" w="med" type="none"/>
            <a:tailEnd len="med" w="med" type="triangle"/>
          </a:ln>
        </p:spPr>
      </p:cxnSp>
      <p:cxnSp>
        <p:nvCxnSpPr>
          <p:cNvPr id="622" name="Google Shape;622;p55"/>
          <p:cNvCxnSpPr/>
          <p:nvPr/>
        </p:nvCxnSpPr>
        <p:spPr>
          <a:xfrm>
            <a:off x="665788" y="1931075"/>
            <a:ext cx="0" cy="406800"/>
          </a:xfrm>
          <a:prstGeom prst="straightConnector1">
            <a:avLst/>
          </a:prstGeom>
          <a:noFill/>
          <a:ln cap="flat" cmpd="sng" w="19050">
            <a:solidFill>
              <a:schemeClr val="dk2"/>
            </a:solidFill>
            <a:prstDash val="solid"/>
            <a:round/>
            <a:headEnd len="med" w="med" type="none"/>
            <a:tailEnd len="med" w="med" type="triangle"/>
          </a:ln>
        </p:spPr>
      </p:cxnSp>
      <p:grpSp>
        <p:nvGrpSpPr>
          <p:cNvPr id="623" name="Google Shape;623;p55"/>
          <p:cNvGrpSpPr/>
          <p:nvPr/>
        </p:nvGrpSpPr>
        <p:grpSpPr>
          <a:xfrm>
            <a:off x="7284508" y="668277"/>
            <a:ext cx="803640" cy="702525"/>
            <a:chOff x="7105445" y="943252"/>
            <a:chExt cx="803640" cy="702525"/>
          </a:xfrm>
        </p:grpSpPr>
        <p:pic>
          <p:nvPicPr>
            <p:cNvPr id="624" name="Google Shape;624;p55"/>
            <p:cNvPicPr preferRelativeResize="0"/>
            <p:nvPr/>
          </p:nvPicPr>
          <p:blipFill>
            <a:blip r:embed="rId4">
              <a:alphaModFix/>
            </a:blip>
            <a:stretch>
              <a:fillRect/>
            </a:stretch>
          </p:blipFill>
          <p:spPr>
            <a:xfrm>
              <a:off x="7105445" y="943252"/>
              <a:ext cx="803640" cy="702525"/>
            </a:xfrm>
            <a:prstGeom prst="rect">
              <a:avLst/>
            </a:prstGeom>
            <a:noFill/>
            <a:ln>
              <a:noFill/>
            </a:ln>
          </p:spPr>
        </p:pic>
        <p:pic>
          <p:nvPicPr>
            <p:cNvPr id="625" name="Google Shape;625;p55"/>
            <p:cNvPicPr preferRelativeResize="0"/>
            <p:nvPr/>
          </p:nvPicPr>
          <p:blipFill>
            <a:blip r:embed="rId6">
              <a:alphaModFix/>
            </a:blip>
            <a:stretch>
              <a:fillRect/>
            </a:stretch>
          </p:blipFill>
          <p:spPr>
            <a:xfrm>
              <a:off x="7366974" y="1219063"/>
              <a:ext cx="280598" cy="318223"/>
            </a:xfrm>
            <a:prstGeom prst="rect">
              <a:avLst/>
            </a:prstGeom>
            <a:noFill/>
            <a:ln>
              <a:noFill/>
            </a:ln>
          </p:spPr>
        </p:pic>
      </p:grpSp>
      <p:sp>
        <p:nvSpPr>
          <p:cNvPr id="626" name="Google Shape;626;p55"/>
          <p:cNvSpPr txBox="1"/>
          <p:nvPr/>
        </p:nvSpPr>
        <p:spPr>
          <a:xfrm>
            <a:off x="6469075" y="1292800"/>
            <a:ext cx="24345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rgbClr val="F95458"/>
                </a:solidFill>
                <a:latin typeface="Open Sans"/>
                <a:ea typeface="Open Sans"/>
                <a:cs typeface="Open Sans"/>
                <a:sym typeface="Open Sans"/>
              </a:rPr>
              <a:t>*No need to edit </a:t>
            </a:r>
            <a:r>
              <a:rPr b="1" lang="en" sz="1300">
                <a:solidFill>
                  <a:srgbClr val="F95458"/>
                </a:solidFill>
                <a:latin typeface="Open Sans"/>
                <a:ea typeface="Open Sans"/>
                <a:cs typeface="Open Sans"/>
                <a:sym typeface="Open Sans"/>
              </a:rPr>
              <a:t>any CSS besides </a:t>
            </a:r>
            <a:r>
              <a:rPr b="1" lang="en" sz="1300">
                <a:solidFill>
                  <a:srgbClr val="F95458"/>
                </a:solidFill>
                <a:latin typeface="Roboto Mono"/>
                <a:ea typeface="Roboto Mono"/>
                <a:cs typeface="Roboto Mono"/>
                <a:sym typeface="Roboto Mono"/>
              </a:rPr>
              <a:t>Navbar.css</a:t>
            </a:r>
            <a:r>
              <a:rPr b="1" lang="en" sz="1300">
                <a:solidFill>
                  <a:srgbClr val="F95458"/>
                </a:solidFill>
                <a:latin typeface="Open Sans"/>
                <a:ea typeface="Open Sans"/>
                <a:cs typeface="Open Sans"/>
                <a:sym typeface="Open Sans"/>
              </a:rPr>
              <a:t>!</a:t>
            </a:r>
            <a:endParaRPr b="1" sz="1300">
              <a:solidFill>
                <a:srgbClr val="F95458"/>
              </a:solidFill>
              <a:latin typeface="Open Sans"/>
              <a:ea typeface="Open Sans"/>
              <a:cs typeface="Open Sans"/>
              <a:sym typeface="Open Sans"/>
            </a:endParaRPr>
          </a:p>
        </p:txBody>
      </p:sp>
      <p:sp>
        <p:nvSpPr>
          <p:cNvPr id="627" name="Google Shape;627;p55"/>
          <p:cNvSpPr txBox="1"/>
          <p:nvPr/>
        </p:nvSpPr>
        <p:spPr>
          <a:xfrm>
            <a:off x="4575" y="3194625"/>
            <a:ext cx="14430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rgbClr val="F95458"/>
                </a:solidFill>
                <a:latin typeface="Open Sans"/>
                <a:ea typeface="Open Sans"/>
                <a:cs typeface="Open Sans"/>
                <a:sym typeface="Open Sans"/>
              </a:rPr>
              <a:t>*Entry point, no need to edit!</a:t>
            </a:r>
            <a:endParaRPr b="1" sz="1300">
              <a:solidFill>
                <a:srgbClr val="F95458"/>
              </a:solidFill>
              <a:latin typeface="Open Sans"/>
              <a:ea typeface="Open Sans"/>
              <a:cs typeface="Open Sans"/>
              <a:sym typeface="Open Sans"/>
            </a:endParaRPr>
          </a:p>
        </p:txBody>
      </p:sp>
      <p:sp>
        <p:nvSpPr>
          <p:cNvPr id="628" name="Google Shape;628;p55"/>
          <p:cNvSpPr txBox="1"/>
          <p:nvPr/>
        </p:nvSpPr>
        <p:spPr>
          <a:xfrm>
            <a:off x="7578150" y="3663575"/>
            <a:ext cx="14430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rgbClr val="F95458"/>
                </a:solidFill>
                <a:latin typeface="Open Sans"/>
                <a:ea typeface="Open Sans"/>
                <a:cs typeface="Open Sans"/>
                <a:sym typeface="Open Sans"/>
              </a:rPr>
              <a:t>You will only modify these four files</a:t>
            </a:r>
            <a:endParaRPr b="1" sz="1300">
              <a:solidFill>
                <a:srgbClr val="F95458"/>
              </a:solidFill>
              <a:latin typeface="Open Sans"/>
              <a:ea typeface="Open Sans"/>
              <a:cs typeface="Open Sans"/>
              <a:sym typeface="Open Sans"/>
            </a:endParaRPr>
          </a:p>
        </p:txBody>
      </p:sp>
      <p:cxnSp>
        <p:nvCxnSpPr>
          <p:cNvPr id="629" name="Google Shape;629;p55"/>
          <p:cNvCxnSpPr>
            <a:stCxn id="628" idx="1"/>
          </p:cNvCxnSpPr>
          <p:nvPr/>
        </p:nvCxnSpPr>
        <p:spPr>
          <a:xfrm rot="10800000">
            <a:off x="7092450" y="4056125"/>
            <a:ext cx="485700" cy="0"/>
          </a:xfrm>
          <a:prstGeom prst="straightConnector1">
            <a:avLst/>
          </a:prstGeom>
          <a:noFill/>
          <a:ln cap="flat" cmpd="sng" w="28575">
            <a:solidFill>
              <a:srgbClr val="F95458"/>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9"/>
          <p:cNvSpPr txBox="1"/>
          <p:nvPr>
            <p:ph idx="1" type="body"/>
          </p:nvPr>
        </p:nvSpPr>
        <p:spPr>
          <a:xfrm>
            <a:off x="311700" y="1152475"/>
            <a:ext cx="8520600" cy="2699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Break down your UI into reusable, modular </a:t>
            </a:r>
            <a:r>
              <a:rPr b="1" lang="en"/>
              <a:t>components.</a:t>
            </a:r>
            <a:r>
              <a:rPr lang="en"/>
              <a:t> </a:t>
            </a:r>
            <a:endParaRPr/>
          </a:p>
          <a:p>
            <a:pPr indent="0" lvl="0" marL="457200" rtl="0" algn="l">
              <a:spcBef>
                <a:spcPts val="1600"/>
              </a:spcBef>
              <a:spcAft>
                <a:spcPts val="0"/>
              </a:spcAft>
              <a:buNone/>
            </a:pPr>
            <a:r>
              <a:t/>
            </a:r>
            <a:endParaRPr sz="500"/>
          </a:p>
          <a:p>
            <a:pPr indent="-342900" lvl="0" marL="457200" rtl="0" algn="l">
              <a:spcBef>
                <a:spcPts val="1600"/>
              </a:spcBef>
              <a:spcAft>
                <a:spcPts val="0"/>
              </a:spcAft>
              <a:buSzPts val="1800"/>
              <a:buChar char="●"/>
            </a:pPr>
            <a:r>
              <a:rPr lang="en"/>
              <a:t>Each component can take in </a:t>
            </a:r>
            <a:r>
              <a:rPr b="1" lang="en"/>
              <a:t>props</a:t>
            </a:r>
            <a:r>
              <a:rPr lang="en"/>
              <a:t> (inputs), and manages its owned contained </a:t>
            </a:r>
            <a:r>
              <a:rPr b="1" lang="en"/>
              <a:t>state</a:t>
            </a:r>
            <a:r>
              <a:rPr lang="en"/>
              <a:t> (mutable data)</a:t>
            </a:r>
            <a:endParaRPr/>
          </a:p>
          <a:p>
            <a:pPr indent="0" lvl="0" marL="457200" rtl="0" algn="l">
              <a:spcBef>
                <a:spcPts val="1600"/>
              </a:spcBef>
              <a:spcAft>
                <a:spcPts val="0"/>
              </a:spcAft>
              <a:buNone/>
            </a:pPr>
            <a:r>
              <a:t/>
            </a:r>
            <a:endParaRPr sz="500"/>
          </a:p>
          <a:p>
            <a:pPr indent="-342900" lvl="0" marL="457200" rtl="0" algn="l">
              <a:spcBef>
                <a:spcPts val="1600"/>
              </a:spcBef>
              <a:spcAft>
                <a:spcPts val="0"/>
              </a:spcAft>
              <a:buSzPts val="1800"/>
              <a:buChar char="●"/>
            </a:pPr>
            <a:r>
              <a:rPr lang="en"/>
              <a:t>Components interact with each other through parent-child relations in which props are passed down. </a:t>
            </a:r>
            <a:r>
              <a:rPr i="1" lang="en"/>
              <a:t>(Like a tree!)</a:t>
            </a:r>
            <a:endParaRPr i="1"/>
          </a:p>
          <a:p>
            <a:pPr indent="0" lvl="0" marL="457200" rtl="0" algn="l">
              <a:spcBef>
                <a:spcPts val="1600"/>
              </a:spcBef>
              <a:spcAft>
                <a:spcPts val="0"/>
              </a:spcAft>
              <a:buNone/>
            </a:pPr>
            <a:r>
              <a:t/>
            </a:r>
            <a:endParaRPr i="1" sz="500"/>
          </a:p>
          <a:p>
            <a:pPr indent="0" lvl="0" marL="0" rtl="0" algn="l">
              <a:spcBef>
                <a:spcPts val="1600"/>
              </a:spcBef>
              <a:spcAft>
                <a:spcPts val="1600"/>
              </a:spcAft>
              <a:buNone/>
            </a:pPr>
            <a:r>
              <a:t/>
            </a:r>
            <a:endParaRPr/>
          </a:p>
        </p:txBody>
      </p:sp>
      <p:sp>
        <p:nvSpPr>
          <p:cNvPr id="126" name="Google Shape;126;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React Review</a:t>
            </a:r>
            <a:endParaRPr/>
          </a:p>
        </p:txBody>
      </p:sp>
      <p:sp>
        <p:nvSpPr>
          <p:cNvPr id="127" name="Google Shape;127;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Notes about </a:t>
            </a:r>
            <a:r>
              <a:rPr b="1" lang="en">
                <a:latin typeface="Proxima Nova"/>
                <a:ea typeface="Proxima Nova"/>
                <a:cs typeface="Proxima Nova"/>
                <a:sym typeface="Proxima Nova"/>
              </a:rPr>
              <a:t>Element Classes</a:t>
            </a:r>
            <a:r>
              <a:rPr lang="en">
                <a:latin typeface="Proxima Nova"/>
                <a:ea typeface="Proxima Nova"/>
                <a:cs typeface="Proxima Nova"/>
                <a:sym typeface="Proxima Nova"/>
              </a:rPr>
              <a:t> </a:t>
            </a:r>
            <a:endParaRPr>
              <a:latin typeface="Proxima Nova"/>
              <a:ea typeface="Proxima Nova"/>
              <a:cs typeface="Proxima Nova"/>
              <a:sym typeface="Proxima Nova"/>
            </a:endParaRPr>
          </a:p>
        </p:txBody>
      </p:sp>
      <p:sp>
        <p:nvSpPr>
          <p:cNvPr id="635" name="Google Shape;635;p5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We use '</a:t>
            </a:r>
            <a:r>
              <a:rPr b="1" lang="en">
                <a:latin typeface="Roboto Mono"/>
                <a:ea typeface="Roboto Mono"/>
                <a:cs typeface="Roboto Mono"/>
                <a:sym typeface="Roboto Mono"/>
              </a:rPr>
              <a:t>className</a:t>
            </a:r>
            <a:r>
              <a:rPr lang="en"/>
              <a:t>' instead of </a:t>
            </a:r>
            <a:r>
              <a:rPr b="1" lang="en">
                <a:latin typeface="Roboto Mono"/>
                <a:ea typeface="Roboto Mono"/>
                <a:cs typeface="Roboto Mono"/>
                <a:sym typeface="Roboto Mono"/>
              </a:rPr>
              <a:t>class</a:t>
            </a:r>
            <a:r>
              <a:rPr lang="en"/>
              <a:t> in React</a:t>
            </a:r>
            <a:endParaRPr/>
          </a:p>
          <a:p>
            <a:pPr indent="-342900" lvl="0" marL="457200" rtl="0" algn="l">
              <a:spcBef>
                <a:spcPts val="1000"/>
              </a:spcBef>
              <a:spcAft>
                <a:spcPts val="0"/>
              </a:spcAft>
              <a:buSzPts val="1800"/>
              <a:buChar char="●"/>
            </a:pPr>
            <a:r>
              <a:rPr lang="en"/>
              <a:t>We put the React component name in front of our class names (e.g. </a:t>
            </a:r>
            <a:r>
              <a:rPr lang="en">
                <a:latin typeface="Roboto Mono"/>
                <a:ea typeface="Roboto Mono"/>
                <a:cs typeface="Roboto Mono"/>
                <a:sym typeface="Roboto Mono"/>
              </a:rPr>
              <a:t>className="</a:t>
            </a:r>
            <a:r>
              <a:rPr b="1" lang="en">
                <a:solidFill>
                  <a:srgbClr val="F95458"/>
                </a:solidFill>
                <a:latin typeface="Roboto Mono"/>
                <a:ea typeface="Roboto Mono"/>
                <a:cs typeface="Roboto Mono"/>
                <a:sym typeface="Roboto Mono"/>
              </a:rPr>
              <a:t>App-</a:t>
            </a:r>
            <a:r>
              <a:rPr b="1" lang="en">
                <a:latin typeface="Roboto Mono"/>
                <a:ea typeface="Roboto Mono"/>
                <a:cs typeface="Roboto Mono"/>
                <a:sym typeface="Roboto Mono"/>
              </a:rPr>
              <a:t>container</a:t>
            </a:r>
            <a:r>
              <a:rPr lang="en">
                <a:latin typeface="Roboto Mono"/>
                <a:ea typeface="Roboto Mono"/>
                <a:cs typeface="Roboto Mono"/>
                <a:sym typeface="Roboto Mono"/>
              </a:rPr>
              <a:t>"</a:t>
            </a:r>
            <a:r>
              <a:rPr lang="en"/>
              <a:t>)</a:t>
            </a:r>
            <a:endParaRPr/>
          </a:p>
          <a:p>
            <a:pPr indent="-317500" lvl="1" marL="914400" rtl="0" algn="l">
              <a:spcBef>
                <a:spcPts val="1000"/>
              </a:spcBef>
              <a:spcAft>
                <a:spcPts val="0"/>
              </a:spcAft>
              <a:buSzPts val="1400"/>
              <a:buChar char="○"/>
            </a:pPr>
            <a:r>
              <a:rPr lang="en"/>
              <a:t>why? so that we don't have the same class name in different components</a:t>
            </a:r>
            <a:endParaRPr/>
          </a:p>
          <a:p>
            <a:pPr indent="-317500" lvl="1" marL="914400" rtl="0" algn="l">
              <a:spcBef>
                <a:spcPts val="1000"/>
              </a:spcBef>
              <a:spcAft>
                <a:spcPts val="0"/>
              </a:spcAft>
              <a:buSzPts val="1400"/>
              <a:buChar char="○"/>
            </a:pPr>
            <a:r>
              <a:rPr lang="en"/>
              <a:t>CSS always applies to the </a:t>
            </a:r>
            <a:r>
              <a:rPr b="1" lang="en"/>
              <a:t>entire webpage</a:t>
            </a:r>
            <a:r>
              <a:rPr lang="en"/>
              <a:t>, so must include className to make it specific</a:t>
            </a:r>
            <a:endParaRPr/>
          </a:p>
          <a:p>
            <a:pPr indent="-317500" lvl="2" marL="1371600" rtl="0" algn="l">
              <a:spcBef>
                <a:spcPts val="1000"/>
              </a:spcBef>
              <a:spcAft>
                <a:spcPts val="1000"/>
              </a:spcAft>
              <a:buSzPts val="1400"/>
              <a:buChar char="■"/>
            </a:pPr>
            <a:r>
              <a:rPr lang="en"/>
              <a:t>for example if we set </a:t>
            </a:r>
            <a:r>
              <a:rPr lang="en">
                <a:latin typeface="Roboto Mono"/>
                <a:ea typeface="Roboto Mono"/>
                <a:cs typeface="Roboto Mono"/>
                <a:sym typeface="Roboto Mono"/>
              </a:rPr>
              <a:t>p {color: red} </a:t>
            </a:r>
            <a:r>
              <a:rPr lang="en"/>
              <a:t>in one component it actually applies to </a:t>
            </a:r>
            <a:r>
              <a:rPr b="1" lang="en"/>
              <a:t>all paragraphs</a:t>
            </a:r>
            <a:r>
              <a:rPr lang="en"/>
              <a:t> on the whole webpage</a:t>
            </a:r>
            <a:endParaRPr/>
          </a:p>
        </p:txBody>
      </p:sp>
      <p:sp>
        <p:nvSpPr>
          <p:cNvPr id="636" name="Google Shape;636;p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637" name="Google Shape;637;p56"/>
          <p:cNvGrpSpPr/>
          <p:nvPr/>
        </p:nvGrpSpPr>
        <p:grpSpPr>
          <a:xfrm>
            <a:off x="-10911" y="4740300"/>
            <a:ext cx="9186636" cy="415500"/>
            <a:chOff x="-10911" y="4740300"/>
            <a:chExt cx="9186636" cy="415500"/>
          </a:xfrm>
        </p:grpSpPr>
        <p:sp>
          <p:nvSpPr>
            <p:cNvPr id="638" name="Google Shape;638;p56"/>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6"/>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640" name="Google Shape;640;p56"/>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641" name="Google Shape;641;p56"/>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642" name="Google Shape;642;p56"/>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643" name="Google Shape;643;p56"/>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644" name="Google Shape;644;p56"/>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645" name="Google Shape;645;p56"/>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646" name="Google Shape;646;p56"/>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647" name="Google Shape;647;p56"/>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648" name="Google Shape;648;p56"/>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6"/>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650" name="Google Shape;650;p56"/>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step1</a:t>
              </a:r>
              <a:endParaRPr>
                <a:solidFill>
                  <a:srgbClr val="CCCCCC"/>
                </a:solidFill>
                <a:latin typeface="Open Sans"/>
                <a:ea typeface="Open Sans"/>
                <a:cs typeface="Open Sans"/>
                <a:sym typeface="Open Sans"/>
              </a:endParaRPr>
            </a:p>
          </p:txBody>
        </p:sp>
        <p:sp>
          <p:nvSpPr>
            <p:cNvPr id="651" name="Google Shape;651;p56"/>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sp>
          <p:nvSpPr>
            <p:cNvPr id="652" name="Google Shape;652;p56"/>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653" name="Google Shape;653;p56"/>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654" name="Google Shape;654;p56"/>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655" name="Google Shape;655;p56"/>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cxnSp>
          <p:nvCxnSpPr>
            <p:cNvPr id="656" name="Google Shape;656;p56"/>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657" name="Google Shape;657;p56"/>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57"/>
          <p:cNvSpPr txBox="1"/>
          <p:nvPr>
            <p:ph idx="1" type="body"/>
          </p:nvPr>
        </p:nvSpPr>
        <p:spPr>
          <a:xfrm>
            <a:off x="311700" y="466675"/>
            <a:ext cx="8520600" cy="434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400"/>
          </a:p>
          <a:p>
            <a:pPr indent="0" lvl="0" marL="0" rtl="0" algn="l">
              <a:spcBef>
                <a:spcPts val="0"/>
              </a:spcBef>
              <a:spcAft>
                <a:spcPts val="0"/>
              </a:spcAft>
              <a:buNone/>
            </a:pPr>
            <a:r>
              <a:t/>
            </a:r>
            <a:endParaRPr sz="3600"/>
          </a:p>
          <a:p>
            <a:pPr indent="0" lvl="0" marL="0" rtl="0" algn="ctr">
              <a:spcBef>
                <a:spcPts val="0"/>
              </a:spcBef>
              <a:spcAft>
                <a:spcPts val="0"/>
              </a:spcAft>
              <a:buNone/>
            </a:pPr>
            <a:r>
              <a:rPr b="1" lang="en" sz="3600">
                <a:latin typeface="Roboto Mono"/>
                <a:ea typeface="Roboto Mono"/>
                <a:cs typeface="Roboto Mono"/>
                <a:sym typeface="Roboto Mono"/>
              </a:rPr>
              <a:t>npm </a:t>
            </a:r>
            <a:r>
              <a:rPr b="1" lang="en" sz="3600">
                <a:latin typeface="Roboto Mono"/>
                <a:ea typeface="Roboto Mono"/>
                <a:cs typeface="Roboto Mono"/>
                <a:sym typeface="Roboto Mono"/>
              </a:rPr>
              <a:t>run dev</a:t>
            </a:r>
            <a:endParaRPr b="1" sz="3600">
              <a:latin typeface="Roboto Mono"/>
              <a:ea typeface="Roboto Mono"/>
              <a:cs typeface="Roboto Mono"/>
              <a:sym typeface="Roboto Mono"/>
            </a:endParaRPr>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Navigate to </a:t>
            </a:r>
            <a:r>
              <a:rPr b="1" lang="en" sz="2400"/>
              <a:t>localhost:5173</a:t>
            </a:r>
            <a:r>
              <a:rPr lang="en" sz="2400"/>
              <a:t> and see the page update with your live changes!</a:t>
            </a:r>
            <a:endParaRPr sz="2400"/>
          </a:p>
          <a:p>
            <a:pPr indent="0" lvl="0" marL="0" rtl="0" algn="ctr">
              <a:spcBef>
                <a:spcPts val="1600"/>
              </a:spcBef>
              <a:spcAft>
                <a:spcPts val="0"/>
              </a:spcAft>
              <a:buNone/>
            </a:pPr>
            <a:r>
              <a:t/>
            </a:r>
            <a:endParaRPr sz="2400"/>
          </a:p>
          <a:p>
            <a:pPr indent="0" lvl="0" marL="0" rtl="0" algn="ctr">
              <a:spcBef>
                <a:spcPts val="1600"/>
              </a:spcBef>
              <a:spcAft>
                <a:spcPts val="0"/>
              </a:spcAft>
              <a:buNone/>
            </a:pPr>
            <a:r>
              <a:t/>
            </a:r>
            <a:endParaRPr sz="2400"/>
          </a:p>
          <a:p>
            <a:pPr indent="0" lvl="0" marL="0" rtl="0" algn="ctr">
              <a:spcBef>
                <a:spcPts val="1600"/>
              </a:spcBef>
              <a:spcAft>
                <a:spcPts val="0"/>
              </a:spcAft>
              <a:buNone/>
            </a:pPr>
            <a:r>
              <a:t/>
            </a:r>
            <a:endParaRPr sz="2400"/>
          </a:p>
          <a:p>
            <a:pPr indent="0" lvl="0" marL="0" rtl="0" algn="ctr">
              <a:spcBef>
                <a:spcPts val="1600"/>
              </a:spcBef>
              <a:spcAft>
                <a:spcPts val="1600"/>
              </a:spcAft>
              <a:buNone/>
            </a:pPr>
            <a:r>
              <a:t/>
            </a:r>
            <a:endParaRPr>
              <a:solidFill>
                <a:srgbClr val="0A369D"/>
              </a:solidFill>
            </a:endParaRPr>
          </a:p>
        </p:txBody>
      </p:sp>
      <p:grpSp>
        <p:nvGrpSpPr>
          <p:cNvPr id="663" name="Google Shape;663;p57"/>
          <p:cNvGrpSpPr/>
          <p:nvPr/>
        </p:nvGrpSpPr>
        <p:grpSpPr>
          <a:xfrm>
            <a:off x="-10911" y="4740300"/>
            <a:ext cx="9186636" cy="415500"/>
            <a:chOff x="-10911" y="4740300"/>
            <a:chExt cx="9186636" cy="415500"/>
          </a:xfrm>
        </p:grpSpPr>
        <p:sp>
          <p:nvSpPr>
            <p:cNvPr id="664" name="Google Shape;664;p57"/>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7"/>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666" name="Google Shape;666;p57"/>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667" name="Google Shape;667;p57"/>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668" name="Google Shape;668;p57"/>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669" name="Google Shape;669;p57"/>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670" name="Google Shape;670;p57"/>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671" name="Google Shape;671;p57"/>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672" name="Google Shape;672;p57"/>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673" name="Google Shape;673;p57"/>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674" name="Google Shape;674;p57"/>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7"/>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676" name="Google Shape;676;p57"/>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step1</a:t>
              </a:r>
              <a:endParaRPr>
                <a:solidFill>
                  <a:srgbClr val="CCCCCC"/>
                </a:solidFill>
                <a:latin typeface="Open Sans"/>
                <a:ea typeface="Open Sans"/>
                <a:cs typeface="Open Sans"/>
                <a:sym typeface="Open Sans"/>
              </a:endParaRPr>
            </a:p>
          </p:txBody>
        </p:sp>
        <p:sp>
          <p:nvSpPr>
            <p:cNvPr id="677" name="Google Shape;677;p57"/>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sp>
          <p:nvSpPr>
            <p:cNvPr id="678" name="Google Shape;678;p57"/>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679" name="Google Shape;679;p57"/>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680" name="Google Shape;680;p57"/>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681" name="Google Shape;681;p57"/>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cxnSp>
          <p:nvCxnSpPr>
            <p:cNvPr id="682" name="Google Shape;682;p57"/>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683" name="Google Shape;683;p57"/>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684" name="Google Shape;684;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85" name="Google Shape;685;p57"/>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rgbClr val="396DFF"/>
                </a:solidFill>
                <a:latin typeface="Proxima Nova"/>
                <a:ea typeface="Proxima Nova"/>
                <a:cs typeface="Proxima Nova"/>
                <a:sym typeface="Proxima Nova"/>
              </a:rPr>
              <a:t>Running your Code</a:t>
            </a:r>
            <a:endParaRPr b="1" sz="2000">
              <a:solidFill>
                <a:srgbClr val="396DFF"/>
              </a:solidFill>
              <a:latin typeface="Roboto Mono"/>
              <a:ea typeface="Roboto Mono"/>
              <a:cs typeface="Roboto Mono"/>
              <a:sym typeface="Roboto Mon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58"/>
          <p:cNvSpPr txBox="1"/>
          <p:nvPr>
            <p:ph type="ctrTitle"/>
          </p:nvPr>
        </p:nvSpPr>
        <p:spPr>
          <a:xfrm>
            <a:off x="311708" y="12503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Proxima Nova"/>
                <a:ea typeface="Proxima Nova"/>
                <a:cs typeface="Proxima Nova"/>
                <a:sym typeface="Proxima Nova"/>
              </a:rPr>
              <a:t>Step 0:</a:t>
            </a:r>
            <a:endParaRPr>
              <a:latin typeface="Proxima Nova"/>
              <a:ea typeface="Proxima Nova"/>
              <a:cs typeface="Proxima Nova"/>
              <a:sym typeface="Proxima Nova"/>
            </a:endParaRPr>
          </a:p>
          <a:p>
            <a:pPr indent="0" lvl="0" marL="0" rtl="0" algn="ctr">
              <a:spcBef>
                <a:spcPts val="0"/>
              </a:spcBef>
              <a:spcAft>
                <a:spcPts val="0"/>
              </a:spcAft>
              <a:buNone/>
            </a:pPr>
            <a:r>
              <a:rPr b="1" lang="en">
                <a:latin typeface="Proxima Nova"/>
                <a:ea typeface="Proxima Nova"/>
                <a:cs typeface="Proxima Nova"/>
                <a:sym typeface="Proxima Nova"/>
              </a:rPr>
              <a:t>Implement the Navbar</a:t>
            </a:r>
            <a:endParaRPr b="1">
              <a:latin typeface="Proxima Nova"/>
              <a:ea typeface="Proxima Nova"/>
              <a:cs typeface="Proxima Nova"/>
              <a:sym typeface="Proxima Nova"/>
            </a:endParaRPr>
          </a:p>
        </p:txBody>
      </p:sp>
      <p:sp>
        <p:nvSpPr>
          <p:cNvPr id="691" name="Google Shape;691;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92" name="Google Shape;692;p58"/>
          <p:cNvSpPr/>
          <p:nvPr/>
        </p:nvSpPr>
        <p:spPr>
          <a:xfrm>
            <a:off x="3107100" y="3302975"/>
            <a:ext cx="2929800" cy="726300"/>
          </a:xfrm>
          <a:prstGeom prst="roundRect">
            <a:avLst>
              <a:gd fmla="val 16667" name="adj"/>
            </a:avLst>
          </a:prstGeom>
          <a:solidFill>
            <a:srgbClr val="1E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rgbClr val="D4D4D4"/>
                </a:solidFill>
                <a:latin typeface="Consolas"/>
                <a:ea typeface="Consolas"/>
                <a:cs typeface="Consolas"/>
                <a:sym typeface="Consolas"/>
              </a:rPr>
              <a:t>git reset --hard</a:t>
            </a:r>
            <a:endParaRPr sz="1600">
              <a:solidFill>
                <a:srgbClr val="D4D4D4"/>
              </a:solidFill>
              <a:latin typeface="Consolas"/>
              <a:ea typeface="Consolas"/>
              <a:cs typeface="Consolas"/>
              <a:sym typeface="Consolas"/>
            </a:endParaRPr>
          </a:p>
          <a:p>
            <a:pPr indent="0" lvl="0" marL="0" rtl="0" algn="l">
              <a:spcBef>
                <a:spcPts val="0"/>
              </a:spcBef>
              <a:spcAft>
                <a:spcPts val="0"/>
              </a:spcAft>
              <a:buNone/>
            </a:pPr>
            <a:r>
              <a:rPr lang="en" sz="1600">
                <a:solidFill>
                  <a:srgbClr val="D4D4D4"/>
                </a:solidFill>
                <a:latin typeface="Consolas"/>
                <a:ea typeface="Consolas"/>
                <a:cs typeface="Consolas"/>
                <a:sym typeface="Consolas"/>
              </a:rPr>
              <a:t>git checkout </a:t>
            </a:r>
            <a:r>
              <a:rPr b="1" lang="en" sz="1600">
                <a:solidFill>
                  <a:srgbClr val="D4D4D4"/>
                </a:solidFill>
                <a:latin typeface="Consolas"/>
                <a:ea typeface="Consolas"/>
                <a:cs typeface="Consolas"/>
                <a:sym typeface="Consolas"/>
              </a:rPr>
              <a:t>w1-starter</a:t>
            </a:r>
            <a:endParaRPr sz="1600">
              <a:solidFill>
                <a:srgbClr val="D4D4D4"/>
              </a:solidFill>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59"/>
          <p:cNvSpPr txBox="1"/>
          <p:nvPr>
            <p:ph type="title"/>
          </p:nvPr>
        </p:nvSpPr>
        <p:spPr>
          <a:xfrm>
            <a:off x="311700" y="445025"/>
            <a:ext cx="5533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Step 0</a:t>
            </a:r>
            <a:r>
              <a:rPr b="1" lang="en">
                <a:latin typeface="Proxima Nova"/>
                <a:ea typeface="Proxima Nova"/>
                <a:cs typeface="Proxima Nova"/>
                <a:sym typeface="Proxima Nova"/>
              </a:rPr>
              <a:t>:</a:t>
            </a:r>
            <a:r>
              <a:rPr lang="en">
                <a:latin typeface="Proxima Nova"/>
                <a:ea typeface="Proxima Nova"/>
                <a:cs typeface="Proxima Nova"/>
                <a:sym typeface="Proxima Nova"/>
              </a:rPr>
              <a:t> </a:t>
            </a:r>
            <a:r>
              <a:rPr lang="en">
                <a:latin typeface="Proxima Nova"/>
                <a:ea typeface="Proxima Nova"/>
                <a:cs typeface="Proxima Nova"/>
                <a:sym typeface="Proxima Nova"/>
              </a:rPr>
              <a:t>I</a:t>
            </a:r>
            <a:r>
              <a:rPr lang="en">
                <a:latin typeface="Proxima Nova"/>
                <a:ea typeface="Proxima Nova"/>
                <a:cs typeface="Proxima Nova"/>
                <a:sym typeface="Proxima Nova"/>
              </a:rPr>
              <a:t>mplement </a:t>
            </a:r>
            <a:r>
              <a:rPr lang="en">
                <a:latin typeface="Proxima Nova"/>
                <a:ea typeface="Proxima Nova"/>
                <a:cs typeface="Proxima Nova"/>
                <a:sym typeface="Proxima Nova"/>
              </a:rPr>
              <a:t>React </a:t>
            </a:r>
            <a:r>
              <a:rPr lang="en">
                <a:latin typeface="Proxima Nova"/>
                <a:ea typeface="Proxima Nova"/>
                <a:cs typeface="Proxima Nova"/>
                <a:sym typeface="Proxima Nova"/>
              </a:rPr>
              <a:t>Navbar</a:t>
            </a:r>
            <a:endParaRPr>
              <a:latin typeface="Proxima Nova"/>
              <a:ea typeface="Proxima Nova"/>
              <a:cs typeface="Proxima Nova"/>
              <a:sym typeface="Proxima Nova"/>
            </a:endParaRPr>
          </a:p>
        </p:txBody>
      </p:sp>
      <p:sp>
        <p:nvSpPr>
          <p:cNvPr id="698" name="Google Shape;698;p59"/>
          <p:cNvSpPr txBox="1"/>
          <p:nvPr>
            <p:ph idx="1" type="body"/>
          </p:nvPr>
        </p:nvSpPr>
        <p:spPr>
          <a:xfrm>
            <a:off x="402925" y="2062250"/>
            <a:ext cx="8472600" cy="1145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lphaUcPeriod"/>
            </a:pPr>
            <a:r>
              <a:rPr lang="en"/>
              <a:t>Implement </a:t>
            </a:r>
            <a:r>
              <a:rPr b="1" lang="en">
                <a:latin typeface="Courier New"/>
                <a:ea typeface="Courier New"/>
                <a:cs typeface="Courier New"/>
                <a:sym typeface="Courier New"/>
              </a:rPr>
              <a:t>return()</a:t>
            </a:r>
            <a:r>
              <a:rPr lang="en"/>
              <a:t> in </a:t>
            </a:r>
            <a:r>
              <a:rPr b="1" lang="en"/>
              <a:t>Navbar.js</a:t>
            </a:r>
            <a:r>
              <a:rPr lang="en"/>
              <a:t> with HTML code</a:t>
            </a:r>
            <a:endParaRPr/>
          </a:p>
          <a:p>
            <a:pPr indent="-342900" lvl="0" marL="457200" rtl="0" algn="l">
              <a:spcBef>
                <a:spcPts val="0"/>
              </a:spcBef>
              <a:spcAft>
                <a:spcPts val="0"/>
              </a:spcAft>
              <a:buSzPts val="1800"/>
              <a:buAutoNum type="alphaUcPeriod"/>
            </a:pPr>
            <a:r>
              <a:rPr lang="en"/>
              <a:t>Implement </a:t>
            </a:r>
            <a:r>
              <a:rPr b="1" lang="en"/>
              <a:t>Navbar.css</a:t>
            </a:r>
            <a:r>
              <a:rPr lang="en"/>
              <a:t> ... go wild! Try to make the NavBar look like the catbook navbar, but feel free to add your own twist!  </a:t>
            </a:r>
            <a:endParaRPr sz="2400"/>
          </a:p>
          <a:p>
            <a:pPr indent="0" lvl="0" marL="0" rtl="0" algn="l">
              <a:spcBef>
                <a:spcPts val="1600"/>
              </a:spcBef>
              <a:spcAft>
                <a:spcPts val="0"/>
              </a:spcAft>
              <a:buNone/>
            </a:pPr>
            <a:r>
              <a:rPr lang="en" sz="2400"/>
              <a:t>	</a:t>
            </a:r>
            <a:endParaRPr sz="2400"/>
          </a:p>
          <a:p>
            <a:pPr indent="0" lvl="0" marL="0" rtl="0" algn="l">
              <a:spcBef>
                <a:spcPts val="1600"/>
              </a:spcBef>
              <a:spcAft>
                <a:spcPts val="0"/>
              </a:spcAft>
              <a:buNone/>
            </a:pPr>
            <a:r>
              <a:t/>
            </a:r>
            <a:endParaRPr sz="2400"/>
          </a:p>
          <a:p>
            <a:pPr indent="0" lvl="0" marL="914400" rtl="0" algn="l">
              <a:spcBef>
                <a:spcPts val="1600"/>
              </a:spcBef>
              <a:spcAft>
                <a:spcPts val="1600"/>
              </a:spcAft>
              <a:buNone/>
            </a:pPr>
            <a:r>
              <a:t/>
            </a:r>
            <a:endParaRPr sz="2400"/>
          </a:p>
        </p:txBody>
      </p:sp>
      <p:grpSp>
        <p:nvGrpSpPr>
          <p:cNvPr id="699" name="Google Shape;699;p59"/>
          <p:cNvGrpSpPr/>
          <p:nvPr/>
        </p:nvGrpSpPr>
        <p:grpSpPr>
          <a:xfrm>
            <a:off x="-10911" y="4740300"/>
            <a:ext cx="9186636" cy="415500"/>
            <a:chOff x="-10911" y="4740300"/>
            <a:chExt cx="9186636" cy="415500"/>
          </a:xfrm>
        </p:grpSpPr>
        <p:sp>
          <p:nvSpPr>
            <p:cNvPr id="700" name="Google Shape;700;p59"/>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9"/>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702" name="Google Shape;702;p59"/>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703" name="Google Shape;703;p59"/>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704" name="Google Shape;704;p59"/>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705" name="Google Shape;705;p59"/>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706" name="Google Shape;706;p59"/>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707" name="Google Shape;707;p59"/>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708" name="Google Shape;708;p59"/>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709" name="Google Shape;709;p59"/>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710" name="Google Shape;710;p59"/>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9"/>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712" name="Google Shape;712;p59"/>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step0</a:t>
              </a:r>
              <a:endParaRPr b="1">
                <a:solidFill>
                  <a:schemeClr val="lt1"/>
                </a:solidFill>
                <a:latin typeface="Open Sans"/>
                <a:ea typeface="Open Sans"/>
                <a:cs typeface="Open Sans"/>
                <a:sym typeface="Open Sans"/>
              </a:endParaRPr>
            </a:p>
          </p:txBody>
        </p:sp>
        <p:sp>
          <p:nvSpPr>
            <p:cNvPr id="713" name="Google Shape;713;p59"/>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step1</a:t>
              </a:r>
              <a:endParaRPr>
                <a:solidFill>
                  <a:srgbClr val="CCCCCC"/>
                </a:solidFill>
                <a:latin typeface="Open Sans"/>
                <a:ea typeface="Open Sans"/>
                <a:cs typeface="Open Sans"/>
                <a:sym typeface="Open Sans"/>
              </a:endParaRPr>
            </a:p>
          </p:txBody>
        </p:sp>
        <p:sp>
          <p:nvSpPr>
            <p:cNvPr id="714" name="Google Shape;714;p59"/>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715" name="Google Shape;715;p59"/>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716" name="Google Shape;716;p59"/>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717" name="Google Shape;717;p59"/>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718" name="Google Shape;718;p59"/>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719" name="Google Shape;719;p59"/>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720" name="Google Shape;720;p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21" name="Google Shape;721;p59"/>
          <p:cNvPicPr preferRelativeResize="0"/>
          <p:nvPr/>
        </p:nvPicPr>
        <p:blipFill rotWithShape="1">
          <a:blip r:embed="rId3">
            <a:alphaModFix/>
          </a:blip>
          <a:srcRect b="31591" l="0" r="0" t="0"/>
          <a:stretch/>
        </p:blipFill>
        <p:spPr>
          <a:xfrm>
            <a:off x="403000" y="3311125"/>
            <a:ext cx="8472448" cy="333950"/>
          </a:xfrm>
          <a:prstGeom prst="rect">
            <a:avLst/>
          </a:prstGeom>
          <a:noFill/>
          <a:ln>
            <a:noFill/>
          </a:ln>
        </p:spPr>
      </p:pic>
      <p:sp>
        <p:nvSpPr>
          <p:cNvPr id="722" name="Google Shape;722;p59"/>
          <p:cNvSpPr/>
          <p:nvPr/>
        </p:nvSpPr>
        <p:spPr>
          <a:xfrm>
            <a:off x="6086400" y="147150"/>
            <a:ext cx="2929800" cy="8067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D4D4D4"/>
                </a:solidFill>
                <a:latin typeface="Consolas"/>
                <a:ea typeface="Consolas"/>
                <a:cs typeface="Consolas"/>
                <a:sym typeface="Consolas"/>
              </a:rPr>
              <a:t>git reset --hard</a:t>
            </a:r>
            <a:endParaRPr>
              <a:solidFill>
                <a:srgbClr val="D4D4D4"/>
              </a:solidFill>
              <a:latin typeface="Consolas"/>
              <a:ea typeface="Consolas"/>
              <a:cs typeface="Consolas"/>
              <a:sym typeface="Consolas"/>
            </a:endParaRPr>
          </a:p>
          <a:p>
            <a:pPr indent="0" lvl="0" marL="0" rtl="0" algn="l">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w1-starter</a:t>
            </a:r>
            <a:endParaRPr>
              <a:solidFill>
                <a:srgbClr val="D4D4D4"/>
              </a:solidFill>
              <a:latin typeface="Consolas"/>
              <a:ea typeface="Consolas"/>
              <a:cs typeface="Consolas"/>
              <a:sym typeface="Consolas"/>
            </a:endParaRPr>
          </a:p>
        </p:txBody>
      </p:sp>
      <p:sp>
        <p:nvSpPr>
          <p:cNvPr id="723" name="Google Shape;723;p59"/>
          <p:cNvSpPr txBox="1"/>
          <p:nvPr/>
        </p:nvSpPr>
        <p:spPr>
          <a:xfrm>
            <a:off x="311700" y="3865725"/>
            <a:ext cx="4949400" cy="55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2400">
                <a:solidFill>
                  <a:srgbClr val="0A369D"/>
                </a:solidFill>
                <a:latin typeface="Open Sans"/>
                <a:ea typeface="Open Sans"/>
                <a:cs typeface="Open Sans"/>
                <a:sym typeface="Open Sans"/>
              </a:rPr>
              <a:t>&lt;div </a:t>
            </a:r>
            <a:r>
              <a:rPr b="1" lang="en" sz="2400">
                <a:solidFill>
                  <a:srgbClr val="0A369D"/>
                </a:solidFill>
                <a:latin typeface="Open Sans"/>
                <a:ea typeface="Open Sans"/>
                <a:cs typeface="Open Sans"/>
                <a:sym typeface="Open Sans"/>
              </a:rPr>
              <a:t>className</a:t>
            </a:r>
            <a:r>
              <a:rPr lang="en" sz="2400">
                <a:solidFill>
                  <a:srgbClr val="0A369D"/>
                </a:solidFill>
                <a:latin typeface="Open Sans"/>
                <a:ea typeface="Open Sans"/>
                <a:cs typeface="Open Sans"/>
                <a:sym typeface="Open Sans"/>
              </a:rPr>
              <a:t>="style-name"&gt;</a:t>
            </a:r>
            <a:endParaRPr/>
          </a:p>
        </p:txBody>
      </p:sp>
      <p:sp>
        <p:nvSpPr>
          <p:cNvPr id="724" name="Google Shape;724;p59"/>
          <p:cNvSpPr txBox="1"/>
          <p:nvPr/>
        </p:nvSpPr>
        <p:spPr>
          <a:xfrm>
            <a:off x="402925" y="1701275"/>
            <a:ext cx="1953300" cy="4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A369D"/>
                </a:solidFill>
                <a:latin typeface="Open Sans"/>
                <a:ea typeface="Open Sans"/>
                <a:cs typeface="Open Sans"/>
                <a:sym typeface="Open Sans"/>
              </a:rPr>
              <a:t>Tasks:</a:t>
            </a:r>
            <a:endParaRPr b="1" sz="1800">
              <a:solidFill>
                <a:srgbClr val="0A369D"/>
              </a:solidFill>
              <a:latin typeface="Open Sans"/>
              <a:ea typeface="Open Sans"/>
              <a:cs typeface="Open Sans"/>
              <a:sym typeface="Open Sans"/>
            </a:endParaRPr>
          </a:p>
        </p:txBody>
      </p:sp>
      <p:sp>
        <p:nvSpPr>
          <p:cNvPr id="725" name="Google Shape;725;p59"/>
          <p:cNvSpPr txBox="1"/>
          <p:nvPr/>
        </p:nvSpPr>
        <p:spPr>
          <a:xfrm>
            <a:off x="311700" y="1017725"/>
            <a:ext cx="5244300" cy="74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1700">
                <a:solidFill>
                  <a:srgbClr val="0A369D"/>
                </a:solidFill>
                <a:latin typeface="Open Sans"/>
                <a:ea typeface="Open Sans"/>
                <a:cs typeface="Open Sans"/>
                <a:sym typeface="Open Sans"/>
              </a:rPr>
              <a:t>You’ve implemented Navbar using Vanilla HTML- let’s do it with React!</a:t>
            </a:r>
            <a:endParaRPr sz="1300"/>
          </a:p>
        </p:txBody>
      </p:sp>
      <p:grpSp>
        <p:nvGrpSpPr>
          <p:cNvPr id="726" name="Google Shape;726;p59"/>
          <p:cNvGrpSpPr/>
          <p:nvPr/>
        </p:nvGrpSpPr>
        <p:grpSpPr>
          <a:xfrm>
            <a:off x="6328975" y="1072714"/>
            <a:ext cx="1633684" cy="934537"/>
            <a:chOff x="1677116" y="1915350"/>
            <a:chExt cx="2979000" cy="1949388"/>
          </a:xfrm>
        </p:grpSpPr>
        <p:pic>
          <p:nvPicPr>
            <p:cNvPr id="727" name="Google Shape;727;p59"/>
            <p:cNvPicPr preferRelativeResize="0"/>
            <p:nvPr/>
          </p:nvPicPr>
          <p:blipFill>
            <a:blip r:embed="rId4">
              <a:alphaModFix/>
            </a:blip>
            <a:stretch>
              <a:fillRect/>
            </a:stretch>
          </p:blipFill>
          <p:spPr>
            <a:xfrm>
              <a:off x="2433900" y="1915350"/>
              <a:ext cx="1465426" cy="1465426"/>
            </a:xfrm>
            <a:prstGeom prst="rect">
              <a:avLst/>
            </a:prstGeom>
            <a:noFill/>
            <a:ln>
              <a:noFill/>
            </a:ln>
          </p:spPr>
        </p:pic>
        <p:pic>
          <p:nvPicPr>
            <p:cNvPr id="728" name="Google Shape;728;p59"/>
            <p:cNvPicPr preferRelativeResize="0"/>
            <p:nvPr/>
          </p:nvPicPr>
          <p:blipFill>
            <a:blip r:embed="rId5">
              <a:alphaModFix/>
            </a:blip>
            <a:stretch>
              <a:fillRect/>
            </a:stretch>
          </p:blipFill>
          <p:spPr>
            <a:xfrm>
              <a:off x="2843485" y="2449450"/>
              <a:ext cx="646250" cy="646250"/>
            </a:xfrm>
            <a:prstGeom prst="rect">
              <a:avLst/>
            </a:prstGeom>
            <a:noFill/>
            <a:ln>
              <a:noFill/>
            </a:ln>
          </p:spPr>
        </p:pic>
        <p:sp>
          <p:nvSpPr>
            <p:cNvPr id="729" name="Google Shape;729;p59"/>
            <p:cNvSpPr txBox="1"/>
            <p:nvPr/>
          </p:nvSpPr>
          <p:spPr>
            <a:xfrm>
              <a:off x="1677116" y="3218538"/>
              <a:ext cx="29790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0A369D"/>
                  </a:solidFill>
                  <a:latin typeface="Roboto Mono"/>
                  <a:ea typeface="Roboto Mono"/>
                  <a:cs typeface="Roboto Mono"/>
                  <a:sym typeface="Roboto Mono"/>
                </a:rPr>
                <a:t>Navbar.js</a:t>
              </a:r>
              <a:endParaRPr sz="1200">
                <a:solidFill>
                  <a:srgbClr val="0A369D"/>
                </a:solidFill>
                <a:latin typeface="Roboto Mono"/>
                <a:ea typeface="Roboto Mono"/>
                <a:cs typeface="Roboto Mono"/>
                <a:sym typeface="Roboto Mono"/>
              </a:endParaRPr>
            </a:p>
          </p:txBody>
        </p:sp>
      </p:grpSp>
      <p:grpSp>
        <p:nvGrpSpPr>
          <p:cNvPr id="730" name="Google Shape;730;p59"/>
          <p:cNvGrpSpPr/>
          <p:nvPr/>
        </p:nvGrpSpPr>
        <p:grpSpPr>
          <a:xfrm>
            <a:off x="7513650" y="1072714"/>
            <a:ext cx="1633684" cy="934537"/>
            <a:chOff x="7382525" y="1072714"/>
            <a:chExt cx="1633684" cy="934537"/>
          </a:xfrm>
        </p:grpSpPr>
        <p:grpSp>
          <p:nvGrpSpPr>
            <p:cNvPr id="731" name="Google Shape;731;p59"/>
            <p:cNvGrpSpPr/>
            <p:nvPr/>
          </p:nvGrpSpPr>
          <p:grpSpPr>
            <a:xfrm>
              <a:off x="7382525" y="1072714"/>
              <a:ext cx="1633684" cy="934537"/>
              <a:chOff x="1677116" y="1915350"/>
              <a:chExt cx="2979000" cy="1949388"/>
            </a:xfrm>
          </p:grpSpPr>
          <p:pic>
            <p:nvPicPr>
              <p:cNvPr id="732" name="Google Shape;732;p59"/>
              <p:cNvPicPr preferRelativeResize="0"/>
              <p:nvPr/>
            </p:nvPicPr>
            <p:blipFill>
              <a:blip r:embed="rId4">
                <a:alphaModFix/>
              </a:blip>
              <a:stretch>
                <a:fillRect/>
              </a:stretch>
            </p:blipFill>
            <p:spPr>
              <a:xfrm>
                <a:off x="2433900" y="1915350"/>
                <a:ext cx="1465426" cy="1465426"/>
              </a:xfrm>
              <a:prstGeom prst="rect">
                <a:avLst/>
              </a:prstGeom>
              <a:noFill/>
              <a:ln>
                <a:noFill/>
              </a:ln>
            </p:spPr>
          </p:pic>
          <p:sp>
            <p:nvSpPr>
              <p:cNvPr id="733" name="Google Shape;733;p59"/>
              <p:cNvSpPr txBox="1"/>
              <p:nvPr/>
            </p:nvSpPr>
            <p:spPr>
              <a:xfrm>
                <a:off x="1677116" y="3218538"/>
                <a:ext cx="29790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0A369D"/>
                    </a:solidFill>
                    <a:latin typeface="Roboto Mono"/>
                    <a:ea typeface="Roboto Mono"/>
                    <a:cs typeface="Roboto Mono"/>
                    <a:sym typeface="Roboto Mono"/>
                  </a:rPr>
                  <a:t>Navbar.css</a:t>
                </a:r>
                <a:endParaRPr sz="1200">
                  <a:solidFill>
                    <a:srgbClr val="0A369D"/>
                  </a:solidFill>
                  <a:latin typeface="Roboto Mono"/>
                  <a:ea typeface="Roboto Mono"/>
                  <a:cs typeface="Roboto Mono"/>
                  <a:sym typeface="Roboto Mono"/>
                </a:endParaRPr>
              </a:p>
            </p:txBody>
          </p:sp>
        </p:grpSp>
        <p:pic>
          <p:nvPicPr>
            <p:cNvPr id="734" name="Google Shape;734;p59"/>
            <p:cNvPicPr preferRelativeResize="0"/>
            <p:nvPr/>
          </p:nvPicPr>
          <p:blipFill>
            <a:blip r:embed="rId6">
              <a:alphaModFix/>
            </a:blip>
            <a:stretch>
              <a:fillRect/>
            </a:stretch>
          </p:blipFill>
          <p:spPr>
            <a:xfrm>
              <a:off x="8059074" y="1348525"/>
              <a:ext cx="280598" cy="318223"/>
            </a:xfrm>
            <a:prstGeom prst="rect">
              <a:avLst/>
            </a:prstGeom>
            <a:noFill/>
            <a:ln>
              <a:noFill/>
            </a:ln>
          </p:spPr>
        </p:pic>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600">
                <a:latin typeface="Proxima Nova"/>
                <a:ea typeface="Proxima Nova"/>
                <a:cs typeface="Proxima Nova"/>
                <a:sym typeface="Proxima Nova"/>
              </a:rPr>
              <a:t>Step 0</a:t>
            </a:r>
            <a:r>
              <a:rPr b="1" lang="en" sz="3600">
                <a:latin typeface="Proxima Nova"/>
                <a:ea typeface="Proxima Nova"/>
                <a:cs typeface="Proxima Nova"/>
                <a:sym typeface="Proxima Nova"/>
              </a:rPr>
              <a:t>a:</a:t>
            </a:r>
            <a:r>
              <a:rPr lang="en" sz="3600">
                <a:latin typeface="Proxima Nova"/>
                <a:ea typeface="Proxima Nova"/>
                <a:cs typeface="Proxima Nova"/>
                <a:sym typeface="Proxima Nova"/>
              </a:rPr>
              <a:t> React Navbar JS</a:t>
            </a:r>
            <a:endParaRPr sz="3600">
              <a:latin typeface="Proxima Nova"/>
              <a:ea typeface="Proxima Nova"/>
              <a:cs typeface="Proxima Nova"/>
              <a:sym typeface="Proxima Nova"/>
            </a:endParaRPr>
          </a:p>
          <a:p>
            <a:pPr indent="0" lvl="0" marL="0" rtl="0" algn="l">
              <a:spcBef>
                <a:spcPts val="0"/>
              </a:spcBef>
              <a:spcAft>
                <a:spcPts val="0"/>
              </a:spcAft>
              <a:buNone/>
            </a:pPr>
            <a:r>
              <a:t/>
            </a:r>
            <a:endParaRPr/>
          </a:p>
        </p:txBody>
      </p:sp>
      <p:sp>
        <p:nvSpPr>
          <p:cNvPr id="740" name="Google Shape;740;p60"/>
          <p:cNvSpPr txBox="1"/>
          <p:nvPr>
            <p:ph idx="1" type="body"/>
          </p:nvPr>
        </p:nvSpPr>
        <p:spPr>
          <a:xfrm>
            <a:off x="659150" y="10498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
                <a:solidFill>
                  <a:srgbClr val="777777"/>
                </a:solidFill>
              </a:rPr>
              <a:t>// NavBar.js</a:t>
            </a:r>
            <a:endParaRPr i="1">
              <a:solidFill>
                <a:srgbClr val="777777"/>
              </a:solidFill>
            </a:endParaRPr>
          </a:p>
        </p:txBody>
      </p:sp>
      <p:sp>
        <p:nvSpPr>
          <p:cNvPr id="741" name="Google Shape;741;p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42" name="Google Shape;742;p60"/>
          <p:cNvSpPr/>
          <p:nvPr/>
        </p:nvSpPr>
        <p:spPr>
          <a:xfrm>
            <a:off x="6086400" y="147150"/>
            <a:ext cx="2929800" cy="3618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w1-starter</a:t>
            </a:r>
            <a:endParaRPr>
              <a:solidFill>
                <a:srgbClr val="D4D4D4"/>
              </a:solidFill>
              <a:latin typeface="Consolas"/>
              <a:ea typeface="Consolas"/>
              <a:cs typeface="Consolas"/>
              <a:sym typeface="Consolas"/>
            </a:endParaRPr>
          </a:p>
        </p:txBody>
      </p:sp>
      <p:grpSp>
        <p:nvGrpSpPr>
          <p:cNvPr id="743" name="Google Shape;743;p60"/>
          <p:cNvGrpSpPr/>
          <p:nvPr/>
        </p:nvGrpSpPr>
        <p:grpSpPr>
          <a:xfrm>
            <a:off x="-10911" y="4740300"/>
            <a:ext cx="9186636" cy="415500"/>
            <a:chOff x="-10911" y="4740300"/>
            <a:chExt cx="9186636" cy="415500"/>
          </a:xfrm>
        </p:grpSpPr>
        <p:sp>
          <p:nvSpPr>
            <p:cNvPr id="744" name="Google Shape;744;p60"/>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0"/>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746" name="Google Shape;746;p60"/>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747" name="Google Shape;747;p60"/>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748" name="Google Shape;748;p60"/>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749" name="Google Shape;749;p60"/>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750" name="Google Shape;750;p60"/>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751" name="Google Shape;751;p60"/>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752" name="Google Shape;752;p60"/>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753" name="Google Shape;753;p60"/>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754" name="Google Shape;754;p60"/>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0"/>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756" name="Google Shape;756;p60"/>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step0</a:t>
              </a:r>
              <a:endParaRPr b="1">
                <a:solidFill>
                  <a:schemeClr val="lt1"/>
                </a:solidFill>
                <a:latin typeface="Open Sans"/>
                <a:ea typeface="Open Sans"/>
                <a:cs typeface="Open Sans"/>
                <a:sym typeface="Open Sans"/>
              </a:endParaRPr>
            </a:p>
          </p:txBody>
        </p:sp>
        <p:sp>
          <p:nvSpPr>
            <p:cNvPr id="757" name="Google Shape;757;p60"/>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step1</a:t>
              </a:r>
              <a:endParaRPr>
                <a:solidFill>
                  <a:srgbClr val="CCCCCC"/>
                </a:solidFill>
                <a:latin typeface="Open Sans"/>
                <a:ea typeface="Open Sans"/>
                <a:cs typeface="Open Sans"/>
                <a:sym typeface="Open Sans"/>
              </a:endParaRPr>
            </a:p>
          </p:txBody>
        </p:sp>
        <p:sp>
          <p:nvSpPr>
            <p:cNvPr id="758" name="Google Shape;758;p60"/>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759" name="Google Shape;759;p60"/>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760" name="Google Shape;760;p60"/>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761" name="Google Shape;761;p60"/>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762" name="Google Shape;762;p60"/>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763" name="Google Shape;763;p60"/>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pic>
        <p:nvPicPr>
          <p:cNvPr id="764" name="Google Shape;764;p60"/>
          <p:cNvPicPr preferRelativeResize="0"/>
          <p:nvPr/>
        </p:nvPicPr>
        <p:blipFill>
          <a:blip r:embed="rId3">
            <a:alphaModFix/>
          </a:blip>
          <a:stretch>
            <a:fillRect/>
          </a:stretch>
        </p:blipFill>
        <p:spPr>
          <a:xfrm>
            <a:off x="2235050" y="1479400"/>
            <a:ext cx="4931851" cy="30624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600">
                <a:latin typeface="Proxima Nova"/>
                <a:ea typeface="Proxima Nova"/>
                <a:cs typeface="Proxima Nova"/>
                <a:sym typeface="Proxima Nova"/>
              </a:rPr>
              <a:t>Step 0</a:t>
            </a:r>
            <a:r>
              <a:rPr b="1" lang="en" sz="3600">
                <a:latin typeface="Proxima Nova"/>
                <a:ea typeface="Proxima Nova"/>
                <a:cs typeface="Proxima Nova"/>
                <a:sym typeface="Proxima Nova"/>
              </a:rPr>
              <a:t>b:</a:t>
            </a:r>
            <a:r>
              <a:rPr lang="en" sz="3600">
                <a:latin typeface="Proxima Nova"/>
                <a:ea typeface="Proxima Nova"/>
                <a:cs typeface="Proxima Nova"/>
                <a:sym typeface="Proxima Nova"/>
              </a:rPr>
              <a:t> React Navbar CSS</a:t>
            </a:r>
            <a:endParaRPr sz="3600">
              <a:latin typeface="Proxima Nova"/>
              <a:ea typeface="Proxima Nova"/>
              <a:cs typeface="Proxima Nova"/>
              <a:sym typeface="Proxima Nova"/>
            </a:endParaRPr>
          </a:p>
        </p:txBody>
      </p:sp>
      <p:sp>
        <p:nvSpPr>
          <p:cNvPr id="770" name="Google Shape;770;p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71" name="Google Shape;771;p61"/>
          <p:cNvSpPr/>
          <p:nvPr/>
        </p:nvSpPr>
        <p:spPr>
          <a:xfrm>
            <a:off x="6086400" y="147150"/>
            <a:ext cx="2929800" cy="3618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w1-starter</a:t>
            </a:r>
            <a:endParaRPr>
              <a:solidFill>
                <a:srgbClr val="D4D4D4"/>
              </a:solidFill>
              <a:latin typeface="Consolas"/>
              <a:ea typeface="Consolas"/>
              <a:cs typeface="Consolas"/>
              <a:sym typeface="Consolas"/>
            </a:endParaRPr>
          </a:p>
        </p:txBody>
      </p:sp>
      <p:grpSp>
        <p:nvGrpSpPr>
          <p:cNvPr id="772" name="Google Shape;772;p61"/>
          <p:cNvGrpSpPr/>
          <p:nvPr/>
        </p:nvGrpSpPr>
        <p:grpSpPr>
          <a:xfrm>
            <a:off x="-10911" y="4740300"/>
            <a:ext cx="9186636" cy="415500"/>
            <a:chOff x="-10911" y="4740300"/>
            <a:chExt cx="9186636" cy="415500"/>
          </a:xfrm>
        </p:grpSpPr>
        <p:sp>
          <p:nvSpPr>
            <p:cNvPr id="773" name="Google Shape;773;p61"/>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1"/>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775" name="Google Shape;775;p61"/>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776" name="Google Shape;776;p61"/>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777" name="Google Shape;777;p61"/>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778" name="Google Shape;778;p61"/>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779" name="Google Shape;779;p61"/>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780" name="Google Shape;780;p61"/>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781" name="Google Shape;781;p61"/>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782" name="Google Shape;782;p61"/>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783" name="Google Shape;783;p61"/>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1"/>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785" name="Google Shape;785;p61"/>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step0</a:t>
              </a:r>
              <a:endParaRPr b="1">
                <a:solidFill>
                  <a:schemeClr val="lt1"/>
                </a:solidFill>
                <a:latin typeface="Open Sans"/>
                <a:ea typeface="Open Sans"/>
                <a:cs typeface="Open Sans"/>
                <a:sym typeface="Open Sans"/>
              </a:endParaRPr>
            </a:p>
          </p:txBody>
        </p:sp>
        <p:sp>
          <p:nvSpPr>
            <p:cNvPr id="786" name="Google Shape;786;p61"/>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step1</a:t>
              </a:r>
              <a:endParaRPr>
                <a:solidFill>
                  <a:srgbClr val="CCCCCC"/>
                </a:solidFill>
                <a:latin typeface="Open Sans"/>
                <a:ea typeface="Open Sans"/>
                <a:cs typeface="Open Sans"/>
                <a:sym typeface="Open Sans"/>
              </a:endParaRPr>
            </a:p>
          </p:txBody>
        </p:sp>
        <p:sp>
          <p:nvSpPr>
            <p:cNvPr id="787" name="Google Shape;787;p61"/>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788" name="Google Shape;788;p61"/>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789" name="Google Shape;789;p61"/>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790" name="Google Shape;790;p61"/>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791" name="Google Shape;791;p61"/>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792" name="Google Shape;792;p61"/>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pic>
        <p:nvPicPr>
          <p:cNvPr id="793" name="Google Shape;793;p61"/>
          <p:cNvPicPr preferRelativeResize="0"/>
          <p:nvPr/>
        </p:nvPicPr>
        <p:blipFill>
          <a:blip r:embed="rId3">
            <a:alphaModFix/>
          </a:blip>
          <a:stretch>
            <a:fillRect/>
          </a:stretch>
        </p:blipFill>
        <p:spPr>
          <a:xfrm>
            <a:off x="701025" y="1444425"/>
            <a:ext cx="4457700" cy="26289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62"/>
          <p:cNvSpPr txBox="1"/>
          <p:nvPr>
            <p:ph type="ctrTitle"/>
          </p:nvPr>
        </p:nvSpPr>
        <p:spPr>
          <a:xfrm>
            <a:off x="394133" y="1150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Proxima Nova"/>
                <a:ea typeface="Proxima Nova"/>
                <a:cs typeface="Proxima Nova"/>
                <a:sym typeface="Proxima Nova"/>
              </a:rPr>
              <a:t>Step 1:</a:t>
            </a:r>
            <a:endParaRPr>
              <a:latin typeface="Proxima Nova"/>
              <a:ea typeface="Proxima Nova"/>
              <a:cs typeface="Proxima Nova"/>
              <a:sym typeface="Proxima Nova"/>
            </a:endParaRPr>
          </a:p>
          <a:p>
            <a:pPr indent="0" lvl="0" marL="0" rtl="0" algn="ctr">
              <a:spcBef>
                <a:spcPts val="0"/>
              </a:spcBef>
              <a:spcAft>
                <a:spcPts val="0"/>
              </a:spcAft>
              <a:buNone/>
            </a:pPr>
            <a:r>
              <a:rPr b="1" lang="en">
                <a:latin typeface="Proxima Nova"/>
                <a:ea typeface="Proxima Nova"/>
                <a:cs typeface="Proxima Nova"/>
                <a:sym typeface="Proxima Nova"/>
              </a:rPr>
              <a:t>Adding CatHappiness</a:t>
            </a:r>
            <a:endParaRPr b="1">
              <a:latin typeface="Proxima Nova"/>
              <a:ea typeface="Proxima Nova"/>
              <a:cs typeface="Proxima Nova"/>
              <a:sym typeface="Proxima Nova"/>
            </a:endParaRPr>
          </a:p>
        </p:txBody>
      </p:sp>
      <p:sp>
        <p:nvSpPr>
          <p:cNvPr id="799" name="Google Shape;799;p6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sp>
        <p:nvSpPr>
          <p:cNvPr id="804" name="Google Shape;804;p63"/>
          <p:cNvSpPr txBox="1"/>
          <p:nvPr>
            <p:ph type="title"/>
          </p:nvPr>
        </p:nvSpPr>
        <p:spPr>
          <a:xfrm>
            <a:off x="311700" y="609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Proxima Nova"/>
                <a:ea typeface="Proxima Nova"/>
                <a:cs typeface="Proxima Nova"/>
                <a:sym typeface="Proxima Nova"/>
              </a:rPr>
              <a:t>Which component should </a:t>
            </a:r>
            <a:r>
              <a:rPr lang="en" sz="2200">
                <a:latin typeface="Proxima Nova"/>
                <a:ea typeface="Proxima Nova"/>
                <a:cs typeface="Proxima Nova"/>
                <a:sym typeface="Proxima Nova"/>
              </a:rPr>
              <a:t>store the </a:t>
            </a:r>
            <a:r>
              <a:rPr b="1" lang="en" sz="2200">
                <a:latin typeface="Proxima Nova"/>
                <a:ea typeface="Proxima Nova"/>
                <a:cs typeface="Proxima Nova"/>
                <a:sym typeface="Proxima Nova"/>
              </a:rPr>
              <a:t>'catHappiness'</a:t>
            </a:r>
            <a:r>
              <a:rPr lang="en" sz="2200">
                <a:latin typeface="Proxima Nova"/>
                <a:ea typeface="Proxima Nova"/>
                <a:cs typeface="Proxima Nova"/>
                <a:sym typeface="Proxima Nova"/>
              </a:rPr>
              <a:t> state</a:t>
            </a:r>
            <a:r>
              <a:rPr lang="en" sz="2200">
                <a:latin typeface="Proxima Nova"/>
                <a:ea typeface="Proxima Nova"/>
                <a:cs typeface="Proxima Nova"/>
                <a:sym typeface="Proxima Nova"/>
              </a:rPr>
              <a:t>?</a:t>
            </a:r>
            <a:endParaRPr sz="2200">
              <a:latin typeface="Proxima Nova"/>
              <a:ea typeface="Proxima Nova"/>
              <a:cs typeface="Proxima Nova"/>
              <a:sym typeface="Proxima Nova"/>
            </a:endParaRPr>
          </a:p>
        </p:txBody>
      </p:sp>
      <p:sp>
        <p:nvSpPr>
          <p:cNvPr id="805" name="Google Shape;805;p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06" name="Google Shape;806;p63"/>
          <p:cNvSpPr/>
          <p:nvPr/>
        </p:nvSpPr>
        <p:spPr>
          <a:xfrm>
            <a:off x="1054200" y="1341676"/>
            <a:ext cx="10959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00"/>
                </a:solidFill>
                <a:latin typeface="Roboto Mono"/>
                <a:ea typeface="Roboto Mono"/>
                <a:cs typeface="Roboto Mono"/>
                <a:sym typeface="Roboto Mono"/>
              </a:rPr>
              <a:t>&lt;App/&gt;</a:t>
            </a:r>
            <a:endParaRPr b="1">
              <a:solidFill>
                <a:srgbClr val="FF0000"/>
              </a:solidFill>
              <a:latin typeface="Roboto Mono"/>
              <a:ea typeface="Roboto Mono"/>
              <a:cs typeface="Roboto Mono"/>
              <a:sym typeface="Roboto Mono"/>
            </a:endParaRPr>
          </a:p>
        </p:txBody>
      </p:sp>
      <p:sp>
        <p:nvSpPr>
          <p:cNvPr id="807" name="Google Shape;807;p63"/>
          <p:cNvSpPr/>
          <p:nvPr/>
        </p:nvSpPr>
        <p:spPr>
          <a:xfrm>
            <a:off x="207425" y="2249050"/>
            <a:ext cx="12852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6AA84F"/>
                </a:solidFill>
                <a:latin typeface="Roboto Mono"/>
                <a:ea typeface="Roboto Mono"/>
                <a:cs typeface="Roboto Mono"/>
                <a:sym typeface="Roboto Mono"/>
              </a:rPr>
              <a:t>&lt;NavBar/&gt;</a:t>
            </a:r>
            <a:endParaRPr b="1">
              <a:solidFill>
                <a:srgbClr val="6AA84F"/>
              </a:solidFill>
              <a:latin typeface="Roboto Mono"/>
              <a:ea typeface="Roboto Mono"/>
              <a:cs typeface="Roboto Mono"/>
              <a:sym typeface="Roboto Mono"/>
            </a:endParaRPr>
          </a:p>
        </p:txBody>
      </p:sp>
      <p:sp>
        <p:nvSpPr>
          <p:cNvPr id="808" name="Google Shape;808;p63"/>
          <p:cNvSpPr/>
          <p:nvPr/>
        </p:nvSpPr>
        <p:spPr>
          <a:xfrm>
            <a:off x="1407950" y="3288788"/>
            <a:ext cx="1916400" cy="4119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FF9900"/>
                </a:solidFill>
                <a:latin typeface="Roboto Mono"/>
                <a:ea typeface="Roboto Mono"/>
                <a:cs typeface="Roboto Mono"/>
                <a:sym typeface="Roboto Mono"/>
              </a:rPr>
              <a:t>&lt;CatHappiness/&gt;</a:t>
            </a:r>
            <a:endParaRPr b="1">
              <a:solidFill>
                <a:srgbClr val="FF9900"/>
              </a:solidFill>
              <a:latin typeface="Roboto Mono"/>
              <a:ea typeface="Roboto Mono"/>
              <a:cs typeface="Roboto Mono"/>
              <a:sym typeface="Roboto Mono"/>
            </a:endParaRPr>
          </a:p>
        </p:txBody>
      </p:sp>
      <p:sp>
        <p:nvSpPr>
          <p:cNvPr id="809" name="Google Shape;809;p63"/>
          <p:cNvSpPr/>
          <p:nvPr/>
        </p:nvSpPr>
        <p:spPr>
          <a:xfrm>
            <a:off x="1702550" y="2249050"/>
            <a:ext cx="13272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FF"/>
                </a:solidFill>
                <a:latin typeface="Roboto Mono"/>
                <a:ea typeface="Roboto Mono"/>
                <a:cs typeface="Roboto Mono"/>
                <a:sym typeface="Roboto Mono"/>
              </a:rPr>
              <a:t>&lt;Profile/&gt;</a:t>
            </a:r>
            <a:endParaRPr b="1">
              <a:solidFill>
                <a:srgbClr val="FF00FF"/>
              </a:solidFill>
              <a:latin typeface="Roboto Mono"/>
              <a:ea typeface="Roboto Mono"/>
              <a:cs typeface="Roboto Mono"/>
              <a:sym typeface="Roboto Mono"/>
            </a:endParaRPr>
          </a:p>
        </p:txBody>
      </p:sp>
      <p:cxnSp>
        <p:nvCxnSpPr>
          <p:cNvPr id="810" name="Google Shape;810;p63"/>
          <p:cNvCxnSpPr>
            <a:stCxn id="806" idx="2"/>
            <a:endCxn id="807" idx="0"/>
          </p:cNvCxnSpPr>
          <p:nvPr/>
        </p:nvCxnSpPr>
        <p:spPr>
          <a:xfrm flipH="1">
            <a:off x="850050" y="1753576"/>
            <a:ext cx="752100" cy="495600"/>
          </a:xfrm>
          <a:prstGeom prst="straightConnector1">
            <a:avLst/>
          </a:prstGeom>
          <a:noFill/>
          <a:ln cap="flat" cmpd="sng" w="9525">
            <a:solidFill>
              <a:srgbClr val="595959"/>
            </a:solidFill>
            <a:prstDash val="solid"/>
            <a:round/>
            <a:headEnd len="med" w="med" type="none"/>
            <a:tailEnd len="med" w="med" type="triangle"/>
          </a:ln>
        </p:spPr>
      </p:cxnSp>
      <p:cxnSp>
        <p:nvCxnSpPr>
          <p:cNvPr id="811" name="Google Shape;811;p63"/>
          <p:cNvCxnSpPr>
            <a:stCxn id="806" idx="2"/>
            <a:endCxn id="809" idx="0"/>
          </p:cNvCxnSpPr>
          <p:nvPr/>
        </p:nvCxnSpPr>
        <p:spPr>
          <a:xfrm>
            <a:off x="1602150" y="1753576"/>
            <a:ext cx="764100" cy="495600"/>
          </a:xfrm>
          <a:prstGeom prst="straightConnector1">
            <a:avLst/>
          </a:prstGeom>
          <a:noFill/>
          <a:ln cap="flat" cmpd="sng" w="9525">
            <a:solidFill>
              <a:srgbClr val="595959"/>
            </a:solidFill>
            <a:prstDash val="solid"/>
            <a:round/>
            <a:headEnd len="med" w="med" type="none"/>
            <a:tailEnd len="med" w="med" type="triangle"/>
          </a:ln>
        </p:spPr>
      </p:cxnSp>
      <p:cxnSp>
        <p:nvCxnSpPr>
          <p:cNvPr id="812" name="Google Shape;812;p63"/>
          <p:cNvCxnSpPr/>
          <p:nvPr/>
        </p:nvCxnSpPr>
        <p:spPr>
          <a:xfrm>
            <a:off x="2366150" y="2660950"/>
            <a:ext cx="0" cy="627900"/>
          </a:xfrm>
          <a:prstGeom prst="straightConnector1">
            <a:avLst/>
          </a:prstGeom>
          <a:noFill/>
          <a:ln cap="flat" cmpd="sng" w="9525">
            <a:solidFill>
              <a:srgbClr val="595959"/>
            </a:solidFill>
            <a:prstDash val="solid"/>
            <a:round/>
            <a:headEnd len="med" w="med" type="none"/>
            <a:tailEnd len="med" w="med" type="triangle"/>
          </a:ln>
        </p:spPr>
      </p:cxnSp>
      <p:pic>
        <p:nvPicPr>
          <p:cNvPr id="813" name="Google Shape;813;p63"/>
          <p:cNvPicPr preferRelativeResize="0"/>
          <p:nvPr/>
        </p:nvPicPr>
        <p:blipFill>
          <a:blip r:embed="rId3">
            <a:alphaModFix/>
          </a:blip>
          <a:stretch>
            <a:fillRect/>
          </a:stretch>
        </p:blipFill>
        <p:spPr>
          <a:xfrm>
            <a:off x="3578150" y="1302175"/>
            <a:ext cx="5324677" cy="2956126"/>
          </a:xfrm>
          <a:prstGeom prst="rect">
            <a:avLst/>
          </a:prstGeom>
          <a:noFill/>
          <a:ln>
            <a:noFill/>
          </a:ln>
        </p:spPr>
      </p:pic>
      <p:sp>
        <p:nvSpPr>
          <p:cNvPr id="814" name="Google Shape;814;p63"/>
          <p:cNvSpPr/>
          <p:nvPr/>
        </p:nvSpPr>
        <p:spPr>
          <a:xfrm>
            <a:off x="3578150" y="1268375"/>
            <a:ext cx="5324700" cy="272400"/>
          </a:xfrm>
          <a:prstGeom prst="rect">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63"/>
          <p:cNvSpPr/>
          <p:nvPr/>
        </p:nvSpPr>
        <p:spPr>
          <a:xfrm>
            <a:off x="3578050" y="1587225"/>
            <a:ext cx="5324700" cy="2671200"/>
          </a:xfrm>
          <a:prstGeom prst="rect">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63"/>
          <p:cNvSpPr/>
          <p:nvPr/>
        </p:nvSpPr>
        <p:spPr>
          <a:xfrm>
            <a:off x="3531675" y="1231975"/>
            <a:ext cx="5409300" cy="3078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63"/>
          <p:cNvSpPr/>
          <p:nvPr/>
        </p:nvSpPr>
        <p:spPr>
          <a:xfrm>
            <a:off x="5509225" y="3649475"/>
            <a:ext cx="1478400" cy="537000"/>
          </a:xfrm>
          <a:prstGeom prst="rect">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 name="Google Shape;818;p63"/>
          <p:cNvGrpSpPr/>
          <p:nvPr/>
        </p:nvGrpSpPr>
        <p:grpSpPr>
          <a:xfrm>
            <a:off x="-10911" y="4740300"/>
            <a:ext cx="9186636" cy="415500"/>
            <a:chOff x="-10911" y="4740300"/>
            <a:chExt cx="9186636" cy="415500"/>
          </a:xfrm>
        </p:grpSpPr>
        <p:sp>
          <p:nvSpPr>
            <p:cNvPr id="819" name="Google Shape;819;p63"/>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63"/>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821" name="Google Shape;821;p63"/>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822" name="Google Shape;822;p63"/>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823" name="Google Shape;823;p63"/>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824" name="Google Shape;824;p63"/>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825" name="Google Shape;825;p63"/>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826" name="Google Shape;826;p63"/>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827" name="Google Shape;827;p63"/>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828" name="Google Shape;828;p63"/>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829" name="Google Shape;829;p63"/>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3"/>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831" name="Google Shape;831;p63"/>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832" name="Google Shape;832;p63"/>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833" name="Google Shape;833;p63"/>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834" name="Google Shape;834;p63"/>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835" name="Google Shape;835;p63"/>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836" name="Google Shape;836;p63"/>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837" name="Google Shape;837;p63"/>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838" name="Google Shape;838;p63"/>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64"/>
          <p:cNvSpPr txBox="1"/>
          <p:nvPr>
            <p:ph type="title"/>
          </p:nvPr>
        </p:nvSpPr>
        <p:spPr>
          <a:xfrm>
            <a:off x="311700" y="324550"/>
            <a:ext cx="8520600" cy="572700"/>
          </a:xfrm>
          <a:prstGeom prst="rect">
            <a:avLst/>
          </a:prstGeom>
          <a:ln cap="flat" cmpd="sng" w="28575">
            <a:solidFill>
              <a:srgbClr val="396D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Proxima Nova"/>
                <a:ea typeface="Proxima Nova"/>
                <a:cs typeface="Proxima Nova"/>
                <a:sym typeface="Proxima Nova"/>
              </a:rPr>
              <a:t>Why Profile?</a:t>
            </a:r>
            <a:r>
              <a:rPr lang="en" sz="2000">
                <a:latin typeface="Proxima Nova"/>
                <a:ea typeface="Proxima Nova"/>
                <a:cs typeface="Proxima Nova"/>
                <a:sym typeface="Proxima Nova"/>
              </a:rPr>
              <a:t> </a:t>
            </a:r>
            <a:r>
              <a:rPr lang="en" sz="2000">
                <a:solidFill>
                  <a:srgbClr val="396DFF"/>
                </a:solidFill>
                <a:latin typeface="Proxima Nova"/>
                <a:ea typeface="Proxima Nova"/>
                <a:cs typeface="Proxima Nova"/>
                <a:sym typeface="Proxima Nova"/>
              </a:rPr>
              <a:t>We want to update </a:t>
            </a:r>
            <a:r>
              <a:rPr b="1" lang="en" sz="2000">
                <a:solidFill>
                  <a:srgbClr val="396DFF"/>
                </a:solidFill>
                <a:latin typeface="Proxima Nova"/>
                <a:ea typeface="Proxima Nova"/>
                <a:cs typeface="Proxima Nova"/>
                <a:sym typeface="Proxima Nova"/>
              </a:rPr>
              <a:t>'catHappiness'</a:t>
            </a:r>
            <a:r>
              <a:rPr lang="en" sz="2000">
                <a:solidFill>
                  <a:srgbClr val="396DFF"/>
                </a:solidFill>
                <a:latin typeface="Proxima Nova"/>
                <a:ea typeface="Proxima Nova"/>
                <a:cs typeface="Proxima Nova"/>
                <a:sym typeface="Proxima Nova"/>
              </a:rPr>
              <a:t> when the cat is clicked</a:t>
            </a:r>
            <a:endParaRPr sz="2000">
              <a:solidFill>
                <a:srgbClr val="396DFF"/>
              </a:solidFill>
              <a:latin typeface="Proxima Nova"/>
              <a:ea typeface="Proxima Nova"/>
              <a:cs typeface="Proxima Nova"/>
              <a:sym typeface="Proxima Nova"/>
            </a:endParaRPr>
          </a:p>
        </p:txBody>
      </p:sp>
      <p:grpSp>
        <p:nvGrpSpPr>
          <p:cNvPr id="844" name="Google Shape;844;p64"/>
          <p:cNvGrpSpPr/>
          <p:nvPr/>
        </p:nvGrpSpPr>
        <p:grpSpPr>
          <a:xfrm>
            <a:off x="-10911" y="4740300"/>
            <a:ext cx="9186636" cy="415500"/>
            <a:chOff x="-10911" y="4740300"/>
            <a:chExt cx="9186636" cy="415500"/>
          </a:xfrm>
        </p:grpSpPr>
        <p:sp>
          <p:nvSpPr>
            <p:cNvPr id="845" name="Google Shape;845;p64"/>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64"/>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847" name="Google Shape;847;p64"/>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848" name="Google Shape;848;p64"/>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849" name="Google Shape;849;p64"/>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850" name="Google Shape;850;p64"/>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851" name="Google Shape;851;p64"/>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852" name="Google Shape;852;p64"/>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853" name="Google Shape;853;p64"/>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854" name="Google Shape;854;p64"/>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855" name="Google Shape;855;p64"/>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64"/>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starter</a:t>
              </a:r>
              <a:endParaRPr b="1">
                <a:solidFill>
                  <a:srgbClr val="00FF00"/>
                </a:solidFill>
                <a:latin typeface="Open Sans"/>
                <a:ea typeface="Open Sans"/>
                <a:cs typeface="Open Sans"/>
                <a:sym typeface="Open Sans"/>
              </a:endParaRPr>
            </a:p>
          </p:txBody>
        </p:sp>
        <p:sp>
          <p:nvSpPr>
            <p:cNvPr id="857" name="Google Shape;857;p64"/>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step1</a:t>
              </a:r>
              <a:endParaRPr b="1">
                <a:solidFill>
                  <a:srgbClr val="00FF00"/>
                </a:solidFill>
                <a:latin typeface="Open Sans"/>
                <a:ea typeface="Open Sans"/>
                <a:cs typeface="Open Sans"/>
                <a:sym typeface="Open Sans"/>
              </a:endParaRPr>
            </a:p>
          </p:txBody>
        </p:sp>
        <p:sp>
          <p:nvSpPr>
            <p:cNvPr id="858" name="Google Shape;858;p64"/>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step2</a:t>
              </a:r>
              <a:endParaRPr b="1">
                <a:solidFill>
                  <a:schemeClr val="lt1"/>
                </a:solidFill>
                <a:latin typeface="Open Sans"/>
                <a:ea typeface="Open Sans"/>
                <a:cs typeface="Open Sans"/>
                <a:sym typeface="Open Sans"/>
              </a:endParaRPr>
            </a:p>
          </p:txBody>
        </p:sp>
        <p:sp>
          <p:nvSpPr>
            <p:cNvPr id="859" name="Google Shape;859;p64"/>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2 progre</a:t>
              </a:r>
              <a:r>
                <a:rPr i="1" lang="en">
                  <a:solidFill>
                    <a:srgbClr val="F3F3F3"/>
                  </a:solidFill>
                  <a:latin typeface="Avenir"/>
                  <a:ea typeface="Avenir"/>
                  <a:cs typeface="Avenir"/>
                  <a:sym typeface="Avenir"/>
                </a:rPr>
                <a:t>s</a:t>
              </a:r>
              <a:r>
                <a:rPr i="1" lang="en">
                  <a:solidFill>
                    <a:srgbClr val="F3F3F3"/>
                  </a:solidFill>
                  <a:latin typeface="Avenir"/>
                  <a:ea typeface="Avenir"/>
                  <a:cs typeface="Avenir"/>
                  <a:sym typeface="Avenir"/>
                </a:rPr>
                <a:t>s</a:t>
              </a:r>
              <a:endParaRPr i="1">
                <a:solidFill>
                  <a:srgbClr val="F3F3F3"/>
                </a:solidFill>
                <a:latin typeface="Avenir"/>
                <a:ea typeface="Avenir"/>
                <a:cs typeface="Avenir"/>
                <a:sym typeface="Avenir"/>
              </a:endParaRPr>
            </a:p>
          </p:txBody>
        </p:sp>
        <p:cxnSp>
          <p:nvCxnSpPr>
            <p:cNvPr id="860" name="Google Shape;860;p64"/>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861" name="Google Shape;861;p64"/>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862" name="Google Shape;862;p64"/>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cxnSp>
          <p:nvCxnSpPr>
            <p:cNvPr id="863" name="Google Shape;863;p64"/>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864" name="Google Shape;864;p64"/>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865" name="Google Shape;865;p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66" name="Google Shape;866;p64"/>
          <p:cNvPicPr preferRelativeResize="0"/>
          <p:nvPr/>
        </p:nvPicPr>
        <p:blipFill>
          <a:blip r:embed="rId3">
            <a:alphaModFix/>
          </a:blip>
          <a:stretch>
            <a:fillRect/>
          </a:stretch>
        </p:blipFill>
        <p:spPr>
          <a:xfrm>
            <a:off x="3578150" y="1302175"/>
            <a:ext cx="5324677" cy="2956126"/>
          </a:xfrm>
          <a:prstGeom prst="rect">
            <a:avLst/>
          </a:prstGeom>
          <a:noFill/>
          <a:ln>
            <a:noFill/>
          </a:ln>
        </p:spPr>
      </p:pic>
      <p:sp>
        <p:nvSpPr>
          <p:cNvPr id="867" name="Google Shape;867;p64"/>
          <p:cNvSpPr/>
          <p:nvPr/>
        </p:nvSpPr>
        <p:spPr>
          <a:xfrm>
            <a:off x="3578150" y="1268375"/>
            <a:ext cx="5324700" cy="272400"/>
          </a:xfrm>
          <a:prstGeom prst="rect">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64"/>
          <p:cNvSpPr/>
          <p:nvPr/>
        </p:nvSpPr>
        <p:spPr>
          <a:xfrm>
            <a:off x="3578050" y="1587225"/>
            <a:ext cx="5324700" cy="2671200"/>
          </a:xfrm>
          <a:prstGeom prst="rect">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64"/>
          <p:cNvSpPr/>
          <p:nvPr/>
        </p:nvSpPr>
        <p:spPr>
          <a:xfrm>
            <a:off x="3531675" y="1231975"/>
            <a:ext cx="5409300" cy="3078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64"/>
          <p:cNvSpPr/>
          <p:nvPr/>
        </p:nvSpPr>
        <p:spPr>
          <a:xfrm>
            <a:off x="5509225" y="3649475"/>
            <a:ext cx="1478400" cy="537000"/>
          </a:xfrm>
          <a:prstGeom prst="rect">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64"/>
          <p:cNvSpPr/>
          <p:nvPr/>
        </p:nvSpPr>
        <p:spPr>
          <a:xfrm>
            <a:off x="1640100" y="2144500"/>
            <a:ext cx="1478400" cy="621000"/>
          </a:xfrm>
          <a:prstGeom prst="roundRect">
            <a:avLst>
              <a:gd fmla="val 16667" name="adj"/>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64"/>
          <p:cNvSpPr txBox="1"/>
          <p:nvPr/>
        </p:nvSpPr>
        <p:spPr>
          <a:xfrm>
            <a:off x="1640100" y="687775"/>
            <a:ext cx="507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873" name="Google Shape;873;p64"/>
          <p:cNvSpPr txBox="1"/>
          <p:nvPr/>
        </p:nvSpPr>
        <p:spPr>
          <a:xfrm>
            <a:off x="83405" y="3939100"/>
            <a:ext cx="3362700" cy="615600"/>
          </a:xfrm>
          <a:prstGeom prst="rect">
            <a:avLst/>
          </a:prstGeom>
          <a:noFill/>
          <a:ln cap="flat" cmpd="sng" w="38100">
            <a:solidFill>
              <a:srgbClr val="396DFF"/>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96DFF"/>
                </a:solidFill>
                <a:latin typeface="Open Sans"/>
                <a:ea typeface="Open Sans"/>
                <a:cs typeface="Open Sans"/>
                <a:sym typeface="Open Sans"/>
              </a:rPr>
              <a:t>Clicking on the cat needs to update catHappiness, and the cat is in Profile!</a:t>
            </a:r>
            <a:endParaRPr b="1">
              <a:solidFill>
                <a:srgbClr val="396DFF"/>
              </a:solidFill>
              <a:latin typeface="Open Sans"/>
              <a:ea typeface="Open Sans"/>
              <a:cs typeface="Open Sans"/>
              <a:sym typeface="Open Sans"/>
            </a:endParaRPr>
          </a:p>
        </p:txBody>
      </p:sp>
      <p:cxnSp>
        <p:nvCxnSpPr>
          <p:cNvPr id="874" name="Google Shape;874;p64"/>
          <p:cNvCxnSpPr>
            <a:stCxn id="873" idx="3"/>
          </p:cNvCxnSpPr>
          <p:nvPr/>
        </p:nvCxnSpPr>
        <p:spPr>
          <a:xfrm flipH="1" rot="10800000">
            <a:off x="3446105" y="2275000"/>
            <a:ext cx="2751000" cy="1971900"/>
          </a:xfrm>
          <a:prstGeom prst="straightConnector1">
            <a:avLst/>
          </a:prstGeom>
          <a:noFill/>
          <a:ln cap="flat" cmpd="sng" w="28575">
            <a:solidFill>
              <a:srgbClr val="396DFF"/>
            </a:solidFill>
            <a:prstDash val="solid"/>
            <a:round/>
            <a:headEnd len="med" w="med" type="none"/>
            <a:tailEnd len="med" w="med" type="triangle"/>
          </a:ln>
        </p:spPr>
      </p:cxnSp>
      <p:sp>
        <p:nvSpPr>
          <p:cNvPr id="875" name="Google Shape;875;p64"/>
          <p:cNvSpPr/>
          <p:nvPr/>
        </p:nvSpPr>
        <p:spPr>
          <a:xfrm>
            <a:off x="1054200" y="1341676"/>
            <a:ext cx="10959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00"/>
                </a:solidFill>
                <a:latin typeface="Roboto Mono"/>
                <a:ea typeface="Roboto Mono"/>
                <a:cs typeface="Roboto Mono"/>
                <a:sym typeface="Roboto Mono"/>
              </a:rPr>
              <a:t>&lt;App/&gt;</a:t>
            </a:r>
            <a:endParaRPr b="1">
              <a:solidFill>
                <a:srgbClr val="FF0000"/>
              </a:solidFill>
              <a:latin typeface="Roboto Mono"/>
              <a:ea typeface="Roboto Mono"/>
              <a:cs typeface="Roboto Mono"/>
              <a:sym typeface="Roboto Mono"/>
            </a:endParaRPr>
          </a:p>
        </p:txBody>
      </p:sp>
      <p:sp>
        <p:nvSpPr>
          <p:cNvPr id="876" name="Google Shape;876;p64"/>
          <p:cNvSpPr/>
          <p:nvPr/>
        </p:nvSpPr>
        <p:spPr>
          <a:xfrm>
            <a:off x="207425" y="2249050"/>
            <a:ext cx="12852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6AA84F"/>
                </a:solidFill>
                <a:latin typeface="Roboto Mono"/>
                <a:ea typeface="Roboto Mono"/>
                <a:cs typeface="Roboto Mono"/>
                <a:sym typeface="Roboto Mono"/>
              </a:rPr>
              <a:t>&lt;NavBar/&gt;</a:t>
            </a:r>
            <a:endParaRPr b="1">
              <a:solidFill>
                <a:srgbClr val="6AA84F"/>
              </a:solidFill>
              <a:latin typeface="Roboto Mono"/>
              <a:ea typeface="Roboto Mono"/>
              <a:cs typeface="Roboto Mono"/>
              <a:sym typeface="Roboto Mono"/>
            </a:endParaRPr>
          </a:p>
        </p:txBody>
      </p:sp>
      <p:sp>
        <p:nvSpPr>
          <p:cNvPr id="877" name="Google Shape;877;p64"/>
          <p:cNvSpPr/>
          <p:nvPr/>
        </p:nvSpPr>
        <p:spPr>
          <a:xfrm>
            <a:off x="1407950" y="3288788"/>
            <a:ext cx="1916400" cy="4119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FF9900"/>
                </a:solidFill>
                <a:latin typeface="Roboto Mono"/>
                <a:ea typeface="Roboto Mono"/>
                <a:cs typeface="Roboto Mono"/>
                <a:sym typeface="Roboto Mono"/>
              </a:rPr>
              <a:t>&lt;CatHappiness/&gt;</a:t>
            </a:r>
            <a:endParaRPr b="1">
              <a:solidFill>
                <a:srgbClr val="FF9900"/>
              </a:solidFill>
              <a:latin typeface="Roboto Mono"/>
              <a:ea typeface="Roboto Mono"/>
              <a:cs typeface="Roboto Mono"/>
              <a:sym typeface="Roboto Mono"/>
            </a:endParaRPr>
          </a:p>
        </p:txBody>
      </p:sp>
      <p:sp>
        <p:nvSpPr>
          <p:cNvPr id="878" name="Google Shape;878;p64"/>
          <p:cNvSpPr/>
          <p:nvPr/>
        </p:nvSpPr>
        <p:spPr>
          <a:xfrm>
            <a:off x="1702550" y="2249050"/>
            <a:ext cx="1327200" cy="411900"/>
          </a:xfrm>
          <a:prstGeom prst="roundRect">
            <a:avLst>
              <a:gd fmla="val 16667" name="adj"/>
            </a:avLst>
          </a:prstGeom>
          <a:solidFill>
            <a:schemeClr val="accent2"/>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FF"/>
                </a:solidFill>
                <a:latin typeface="Roboto Mono"/>
                <a:ea typeface="Roboto Mono"/>
                <a:cs typeface="Roboto Mono"/>
                <a:sym typeface="Roboto Mono"/>
              </a:rPr>
              <a:t>&lt;Profile/&gt;</a:t>
            </a:r>
            <a:endParaRPr b="1">
              <a:solidFill>
                <a:srgbClr val="FF00FF"/>
              </a:solidFill>
              <a:latin typeface="Roboto Mono"/>
              <a:ea typeface="Roboto Mono"/>
              <a:cs typeface="Roboto Mono"/>
              <a:sym typeface="Roboto Mono"/>
            </a:endParaRPr>
          </a:p>
        </p:txBody>
      </p:sp>
      <p:cxnSp>
        <p:nvCxnSpPr>
          <p:cNvPr id="879" name="Google Shape;879;p64"/>
          <p:cNvCxnSpPr>
            <a:stCxn id="875" idx="2"/>
            <a:endCxn id="876" idx="0"/>
          </p:cNvCxnSpPr>
          <p:nvPr/>
        </p:nvCxnSpPr>
        <p:spPr>
          <a:xfrm flipH="1">
            <a:off x="850050" y="1753576"/>
            <a:ext cx="752100" cy="495600"/>
          </a:xfrm>
          <a:prstGeom prst="straightConnector1">
            <a:avLst/>
          </a:prstGeom>
          <a:noFill/>
          <a:ln cap="flat" cmpd="sng" w="9525">
            <a:solidFill>
              <a:srgbClr val="595959"/>
            </a:solidFill>
            <a:prstDash val="solid"/>
            <a:round/>
            <a:headEnd len="med" w="med" type="none"/>
            <a:tailEnd len="med" w="med" type="triangle"/>
          </a:ln>
        </p:spPr>
      </p:cxnSp>
      <p:cxnSp>
        <p:nvCxnSpPr>
          <p:cNvPr id="880" name="Google Shape;880;p64"/>
          <p:cNvCxnSpPr>
            <a:stCxn id="875" idx="2"/>
            <a:endCxn id="878" idx="0"/>
          </p:cNvCxnSpPr>
          <p:nvPr/>
        </p:nvCxnSpPr>
        <p:spPr>
          <a:xfrm>
            <a:off x="1602150" y="1753576"/>
            <a:ext cx="764100" cy="495600"/>
          </a:xfrm>
          <a:prstGeom prst="straightConnector1">
            <a:avLst/>
          </a:prstGeom>
          <a:noFill/>
          <a:ln cap="flat" cmpd="sng" w="9525">
            <a:solidFill>
              <a:srgbClr val="595959"/>
            </a:solidFill>
            <a:prstDash val="solid"/>
            <a:round/>
            <a:headEnd len="med" w="med" type="none"/>
            <a:tailEnd len="med" w="med" type="triangle"/>
          </a:ln>
        </p:spPr>
      </p:cxnSp>
      <p:cxnSp>
        <p:nvCxnSpPr>
          <p:cNvPr id="881" name="Google Shape;881;p64"/>
          <p:cNvCxnSpPr/>
          <p:nvPr/>
        </p:nvCxnSpPr>
        <p:spPr>
          <a:xfrm>
            <a:off x="2366150" y="2660950"/>
            <a:ext cx="0" cy="627900"/>
          </a:xfrm>
          <a:prstGeom prst="straightConnector1">
            <a:avLst/>
          </a:prstGeom>
          <a:noFill/>
          <a:ln cap="flat" cmpd="sng" w="9525">
            <a:solidFill>
              <a:srgbClr val="595959"/>
            </a:solidFill>
            <a:prstDash val="solid"/>
            <a:round/>
            <a:headEnd len="med" w="med" type="none"/>
            <a:tailEnd len="med" w="med" type="triangle"/>
          </a:ln>
        </p:spPr>
      </p:cxnSp>
      <p:grpSp>
        <p:nvGrpSpPr>
          <p:cNvPr id="882" name="Google Shape;882;p64"/>
          <p:cNvGrpSpPr/>
          <p:nvPr/>
        </p:nvGrpSpPr>
        <p:grpSpPr>
          <a:xfrm>
            <a:off x="-10911" y="4740300"/>
            <a:ext cx="9186636" cy="415500"/>
            <a:chOff x="-10911" y="4740300"/>
            <a:chExt cx="9186636" cy="415500"/>
          </a:xfrm>
        </p:grpSpPr>
        <p:sp>
          <p:nvSpPr>
            <p:cNvPr id="883" name="Google Shape;883;p64"/>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64"/>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885" name="Google Shape;885;p64"/>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886" name="Google Shape;886;p64"/>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887" name="Google Shape;887;p64"/>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888" name="Google Shape;888;p64"/>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889" name="Google Shape;889;p64"/>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890" name="Google Shape;890;p64"/>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891" name="Google Shape;891;p64"/>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892" name="Google Shape;892;p64"/>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893" name="Google Shape;893;p64"/>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4"/>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895" name="Google Shape;895;p64"/>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896" name="Google Shape;896;p64"/>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897" name="Google Shape;897;p64"/>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898" name="Google Shape;898;p64"/>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899" name="Google Shape;899;p64"/>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900" name="Google Shape;900;p64"/>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901" name="Google Shape;901;p64"/>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902" name="Google Shape;902;p64"/>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6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cxnSp>
        <p:nvCxnSpPr>
          <p:cNvPr id="908" name="Google Shape;908;p65"/>
          <p:cNvCxnSpPr>
            <a:stCxn id="909" idx="2"/>
          </p:cNvCxnSpPr>
          <p:nvPr/>
        </p:nvCxnSpPr>
        <p:spPr>
          <a:xfrm>
            <a:off x="1453850" y="599489"/>
            <a:ext cx="631500" cy="334200"/>
          </a:xfrm>
          <a:prstGeom prst="straightConnector1">
            <a:avLst/>
          </a:prstGeom>
          <a:noFill/>
          <a:ln cap="flat" cmpd="sng" w="9525">
            <a:solidFill>
              <a:srgbClr val="595959"/>
            </a:solidFill>
            <a:prstDash val="solid"/>
            <a:round/>
            <a:headEnd len="med" w="med" type="none"/>
            <a:tailEnd len="med" w="med" type="triangle"/>
          </a:ln>
        </p:spPr>
      </p:cxnSp>
      <p:pic>
        <p:nvPicPr>
          <p:cNvPr id="910" name="Google Shape;910;p65"/>
          <p:cNvPicPr preferRelativeResize="0"/>
          <p:nvPr/>
        </p:nvPicPr>
        <p:blipFill>
          <a:blip r:embed="rId3">
            <a:alphaModFix/>
          </a:blip>
          <a:stretch>
            <a:fillRect/>
          </a:stretch>
        </p:blipFill>
        <p:spPr>
          <a:xfrm>
            <a:off x="6533900" y="1749450"/>
            <a:ext cx="2609500" cy="1448700"/>
          </a:xfrm>
          <a:prstGeom prst="rect">
            <a:avLst/>
          </a:prstGeom>
          <a:noFill/>
          <a:ln>
            <a:noFill/>
          </a:ln>
        </p:spPr>
      </p:pic>
      <p:sp>
        <p:nvSpPr>
          <p:cNvPr id="911" name="Google Shape;911;p65"/>
          <p:cNvSpPr/>
          <p:nvPr/>
        </p:nvSpPr>
        <p:spPr>
          <a:xfrm>
            <a:off x="2101825" y="429463"/>
            <a:ext cx="4258200" cy="1835400"/>
          </a:xfrm>
          <a:prstGeom prst="roundRect">
            <a:avLst>
              <a:gd fmla="val 11642" name="adj"/>
            </a:avLst>
          </a:prstGeom>
          <a:solidFill>
            <a:srgbClr val="EEEEEE"/>
          </a:solidFill>
          <a:ln cap="flat" cmpd="sng" w="19050">
            <a:solidFill>
              <a:srgbClr val="7777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b="1" sz="1800">
              <a:solidFill>
                <a:srgbClr val="0A369D"/>
              </a:solidFill>
              <a:latin typeface="Open Sans"/>
              <a:ea typeface="Open Sans"/>
              <a:cs typeface="Open Sans"/>
              <a:sym typeface="Open Sans"/>
            </a:endParaRPr>
          </a:p>
        </p:txBody>
      </p:sp>
      <p:sp>
        <p:nvSpPr>
          <p:cNvPr id="912" name="Google Shape;912;p65"/>
          <p:cNvSpPr txBox="1"/>
          <p:nvPr/>
        </p:nvSpPr>
        <p:spPr>
          <a:xfrm>
            <a:off x="2231575" y="458825"/>
            <a:ext cx="1824000" cy="4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A369D"/>
                </a:solidFill>
                <a:latin typeface="Roboto Mono"/>
                <a:ea typeface="Roboto Mono"/>
                <a:cs typeface="Roboto Mono"/>
                <a:sym typeface="Roboto Mono"/>
              </a:rPr>
              <a:t>&lt;Profile/&gt;</a:t>
            </a:r>
            <a:endParaRPr b="1" sz="1800">
              <a:solidFill>
                <a:srgbClr val="0A369D"/>
              </a:solidFill>
              <a:latin typeface="Roboto Mono"/>
              <a:ea typeface="Roboto Mono"/>
              <a:cs typeface="Roboto Mono"/>
              <a:sym typeface="Roboto Mono"/>
            </a:endParaRPr>
          </a:p>
        </p:txBody>
      </p:sp>
      <p:sp>
        <p:nvSpPr>
          <p:cNvPr id="913" name="Google Shape;913;p65"/>
          <p:cNvSpPr/>
          <p:nvPr/>
        </p:nvSpPr>
        <p:spPr>
          <a:xfrm>
            <a:off x="2285000" y="924413"/>
            <a:ext cx="1824000" cy="1210800"/>
          </a:xfrm>
          <a:prstGeom prst="roundRect">
            <a:avLst>
              <a:gd fmla="val 11344" name="adj"/>
            </a:avLst>
          </a:prstGeom>
          <a:solidFill>
            <a:srgbClr val="EEEEEE"/>
          </a:solidFill>
          <a:ln cap="flat" cmpd="sng" w="9525">
            <a:solidFill>
              <a:srgbClr val="7777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b="1" sz="1800">
              <a:solidFill>
                <a:srgbClr val="0A369D"/>
              </a:solidFill>
              <a:latin typeface="Open Sans"/>
              <a:ea typeface="Open Sans"/>
              <a:cs typeface="Open Sans"/>
              <a:sym typeface="Open Sans"/>
            </a:endParaRPr>
          </a:p>
        </p:txBody>
      </p:sp>
      <p:sp>
        <p:nvSpPr>
          <p:cNvPr id="914" name="Google Shape;914;p65"/>
          <p:cNvSpPr/>
          <p:nvPr/>
        </p:nvSpPr>
        <p:spPr>
          <a:xfrm>
            <a:off x="4322675" y="924413"/>
            <a:ext cx="1824000" cy="1210800"/>
          </a:xfrm>
          <a:prstGeom prst="roundRect">
            <a:avLst>
              <a:gd fmla="val 10074" name="adj"/>
            </a:avLst>
          </a:prstGeom>
          <a:solidFill>
            <a:srgbClr val="EEEEEE"/>
          </a:solidFill>
          <a:ln cap="flat" cmpd="sng" w="9525">
            <a:solidFill>
              <a:srgbClr val="7777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b="1" sz="1800">
              <a:solidFill>
                <a:srgbClr val="0A369D"/>
              </a:solidFill>
              <a:latin typeface="Open Sans"/>
              <a:ea typeface="Open Sans"/>
              <a:cs typeface="Open Sans"/>
              <a:sym typeface="Open Sans"/>
            </a:endParaRPr>
          </a:p>
        </p:txBody>
      </p:sp>
      <p:sp>
        <p:nvSpPr>
          <p:cNvPr id="915" name="Google Shape;915;p65"/>
          <p:cNvSpPr txBox="1"/>
          <p:nvPr/>
        </p:nvSpPr>
        <p:spPr>
          <a:xfrm>
            <a:off x="2284988" y="924413"/>
            <a:ext cx="874800" cy="4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A369D"/>
                </a:solidFill>
                <a:latin typeface="Open Sans"/>
                <a:ea typeface="Open Sans"/>
                <a:cs typeface="Open Sans"/>
                <a:sym typeface="Open Sans"/>
              </a:rPr>
              <a:t>Props</a:t>
            </a:r>
            <a:endParaRPr b="1">
              <a:solidFill>
                <a:srgbClr val="0A369D"/>
              </a:solidFill>
              <a:latin typeface="Open Sans"/>
              <a:ea typeface="Open Sans"/>
              <a:cs typeface="Open Sans"/>
              <a:sym typeface="Open Sans"/>
            </a:endParaRPr>
          </a:p>
        </p:txBody>
      </p:sp>
      <p:sp>
        <p:nvSpPr>
          <p:cNvPr id="916" name="Google Shape;916;p65"/>
          <p:cNvSpPr txBox="1"/>
          <p:nvPr/>
        </p:nvSpPr>
        <p:spPr>
          <a:xfrm>
            <a:off x="4322688" y="924413"/>
            <a:ext cx="874800" cy="4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A369D"/>
                </a:solidFill>
                <a:latin typeface="Open Sans"/>
                <a:ea typeface="Open Sans"/>
                <a:cs typeface="Open Sans"/>
                <a:sym typeface="Open Sans"/>
              </a:rPr>
              <a:t>State</a:t>
            </a:r>
            <a:endParaRPr b="1">
              <a:solidFill>
                <a:srgbClr val="0A369D"/>
              </a:solidFill>
              <a:latin typeface="Open Sans"/>
              <a:ea typeface="Open Sans"/>
              <a:cs typeface="Open Sans"/>
              <a:sym typeface="Open Sans"/>
            </a:endParaRPr>
          </a:p>
        </p:txBody>
      </p:sp>
      <p:sp>
        <p:nvSpPr>
          <p:cNvPr id="917" name="Google Shape;917;p65"/>
          <p:cNvSpPr txBox="1"/>
          <p:nvPr/>
        </p:nvSpPr>
        <p:spPr>
          <a:xfrm>
            <a:off x="2739050" y="1298963"/>
            <a:ext cx="9159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0A369D"/>
                </a:solidFill>
                <a:latin typeface="Open Sans"/>
                <a:ea typeface="Open Sans"/>
                <a:cs typeface="Open Sans"/>
                <a:sym typeface="Open Sans"/>
              </a:rPr>
              <a:t>None</a:t>
            </a:r>
            <a:endParaRPr sz="1800">
              <a:solidFill>
                <a:srgbClr val="0A369D"/>
              </a:solidFill>
              <a:latin typeface="Open Sans"/>
              <a:ea typeface="Open Sans"/>
              <a:cs typeface="Open Sans"/>
              <a:sym typeface="Open Sans"/>
            </a:endParaRPr>
          </a:p>
        </p:txBody>
      </p:sp>
      <p:sp>
        <p:nvSpPr>
          <p:cNvPr id="918" name="Google Shape;918;p65"/>
          <p:cNvSpPr/>
          <p:nvPr/>
        </p:nvSpPr>
        <p:spPr>
          <a:xfrm>
            <a:off x="2101825" y="2588288"/>
            <a:ext cx="4258200" cy="1835400"/>
          </a:xfrm>
          <a:prstGeom prst="roundRect">
            <a:avLst>
              <a:gd fmla="val 11642" name="adj"/>
            </a:avLst>
          </a:prstGeom>
          <a:solidFill>
            <a:srgbClr val="EEEEEE"/>
          </a:solidFill>
          <a:ln cap="flat" cmpd="sng" w="19050">
            <a:solidFill>
              <a:srgbClr val="7777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b="1" sz="1800">
              <a:solidFill>
                <a:srgbClr val="0A369D"/>
              </a:solidFill>
              <a:latin typeface="Open Sans"/>
              <a:ea typeface="Open Sans"/>
              <a:cs typeface="Open Sans"/>
              <a:sym typeface="Open Sans"/>
            </a:endParaRPr>
          </a:p>
        </p:txBody>
      </p:sp>
      <p:sp>
        <p:nvSpPr>
          <p:cNvPr id="919" name="Google Shape;919;p65"/>
          <p:cNvSpPr txBox="1"/>
          <p:nvPr/>
        </p:nvSpPr>
        <p:spPr>
          <a:xfrm>
            <a:off x="2231575" y="2617650"/>
            <a:ext cx="2476200" cy="4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A369D"/>
                </a:solidFill>
                <a:latin typeface="Roboto Mono"/>
                <a:ea typeface="Roboto Mono"/>
                <a:cs typeface="Roboto Mono"/>
                <a:sym typeface="Roboto Mono"/>
              </a:rPr>
              <a:t>&lt;CatHappiness/&gt;</a:t>
            </a:r>
            <a:endParaRPr b="1" sz="1800">
              <a:solidFill>
                <a:srgbClr val="0A369D"/>
              </a:solidFill>
              <a:latin typeface="Roboto Mono"/>
              <a:ea typeface="Roboto Mono"/>
              <a:cs typeface="Roboto Mono"/>
              <a:sym typeface="Roboto Mono"/>
            </a:endParaRPr>
          </a:p>
        </p:txBody>
      </p:sp>
      <p:sp>
        <p:nvSpPr>
          <p:cNvPr id="920" name="Google Shape;920;p65"/>
          <p:cNvSpPr/>
          <p:nvPr/>
        </p:nvSpPr>
        <p:spPr>
          <a:xfrm>
            <a:off x="2285000" y="3083238"/>
            <a:ext cx="1824000" cy="1210800"/>
          </a:xfrm>
          <a:prstGeom prst="roundRect">
            <a:avLst>
              <a:gd fmla="val 11344" name="adj"/>
            </a:avLst>
          </a:prstGeom>
          <a:solidFill>
            <a:srgbClr val="EEEEEE"/>
          </a:solidFill>
          <a:ln cap="flat" cmpd="sng" w="9525">
            <a:solidFill>
              <a:srgbClr val="7777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000">
              <a:solidFill>
                <a:srgbClr val="0A369D"/>
              </a:solidFill>
              <a:latin typeface="Open Sans"/>
              <a:ea typeface="Open Sans"/>
              <a:cs typeface="Open Sans"/>
              <a:sym typeface="Open Sans"/>
            </a:endParaRPr>
          </a:p>
        </p:txBody>
      </p:sp>
      <p:sp>
        <p:nvSpPr>
          <p:cNvPr id="921" name="Google Shape;921;p65"/>
          <p:cNvSpPr/>
          <p:nvPr/>
        </p:nvSpPr>
        <p:spPr>
          <a:xfrm>
            <a:off x="4322675" y="3083238"/>
            <a:ext cx="1824000" cy="1210800"/>
          </a:xfrm>
          <a:prstGeom prst="roundRect">
            <a:avLst>
              <a:gd fmla="val 10074" name="adj"/>
            </a:avLst>
          </a:prstGeom>
          <a:solidFill>
            <a:srgbClr val="EEEEEE"/>
          </a:solidFill>
          <a:ln cap="flat" cmpd="sng" w="9525">
            <a:solidFill>
              <a:srgbClr val="7777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b="1" sz="1800">
              <a:solidFill>
                <a:srgbClr val="0A369D"/>
              </a:solidFill>
              <a:latin typeface="Open Sans"/>
              <a:ea typeface="Open Sans"/>
              <a:cs typeface="Open Sans"/>
              <a:sym typeface="Open Sans"/>
            </a:endParaRPr>
          </a:p>
        </p:txBody>
      </p:sp>
      <p:sp>
        <p:nvSpPr>
          <p:cNvPr id="922" name="Google Shape;922;p65"/>
          <p:cNvSpPr txBox="1"/>
          <p:nvPr/>
        </p:nvSpPr>
        <p:spPr>
          <a:xfrm>
            <a:off x="2284988" y="3083238"/>
            <a:ext cx="874800" cy="4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A369D"/>
                </a:solidFill>
                <a:latin typeface="Open Sans"/>
                <a:ea typeface="Open Sans"/>
                <a:cs typeface="Open Sans"/>
                <a:sym typeface="Open Sans"/>
              </a:rPr>
              <a:t>Props</a:t>
            </a:r>
            <a:endParaRPr b="1">
              <a:solidFill>
                <a:srgbClr val="0A369D"/>
              </a:solidFill>
              <a:latin typeface="Open Sans"/>
              <a:ea typeface="Open Sans"/>
              <a:cs typeface="Open Sans"/>
              <a:sym typeface="Open Sans"/>
            </a:endParaRPr>
          </a:p>
        </p:txBody>
      </p:sp>
      <p:sp>
        <p:nvSpPr>
          <p:cNvPr id="923" name="Google Shape;923;p65"/>
          <p:cNvSpPr txBox="1"/>
          <p:nvPr/>
        </p:nvSpPr>
        <p:spPr>
          <a:xfrm>
            <a:off x="4322688" y="3083238"/>
            <a:ext cx="874800" cy="4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A369D"/>
                </a:solidFill>
                <a:latin typeface="Open Sans"/>
                <a:ea typeface="Open Sans"/>
                <a:cs typeface="Open Sans"/>
                <a:sym typeface="Open Sans"/>
              </a:rPr>
              <a:t>State</a:t>
            </a:r>
            <a:endParaRPr b="1">
              <a:solidFill>
                <a:srgbClr val="0A369D"/>
              </a:solidFill>
              <a:latin typeface="Open Sans"/>
              <a:ea typeface="Open Sans"/>
              <a:cs typeface="Open Sans"/>
              <a:sym typeface="Open Sans"/>
            </a:endParaRPr>
          </a:p>
        </p:txBody>
      </p:sp>
      <p:sp>
        <p:nvSpPr>
          <p:cNvPr id="924" name="Google Shape;924;p65"/>
          <p:cNvSpPr txBox="1"/>
          <p:nvPr/>
        </p:nvSpPr>
        <p:spPr>
          <a:xfrm>
            <a:off x="4776725" y="3457788"/>
            <a:ext cx="9159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0A369D"/>
                </a:solidFill>
                <a:latin typeface="Open Sans"/>
                <a:ea typeface="Open Sans"/>
                <a:cs typeface="Open Sans"/>
                <a:sym typeface="Open Sans"/>
              </a:rPr>
              <a:t>None</a:t>
            </a:r>
            <a:endParaRPr sz="1800">
              <a:solidFill>
                <a:srgbClr val="0A369D"/>
              </a:solidFill>
              <a:latin typeface="Open Sans"/>
              <a:ea typeface="Open Sans"/>
              <a:cs typeface="Open Sans"/>
              <a:sym typeface="Open Sans"/>
            </a:endParaRPr>
          </a:p>
        </p:txBody>
      </p:sp>
      <p:sp>
        <p:nvSpPr>
          <p:cNvPr id="925" name="Google Shape;925;p65"/>
          <p:cNvSpPr txBox="1"/>
          <p:nvPr/>
        </p:nvSpPr>
        <p:spPr>
          <a:xfrm>
            <a:off x="4322675" y="1239825"/>
            <a:ext cx="1777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0A369D"/>
                </a:solidFill>
                <a:latin typeface="Roboto Mono"/>
                <a:ea typeface="Roboto Mono"/>
                <a:cs typeface="Roboto Mono"/>
                <a:sym typeface="Roboto Mono"/>
              </a:rPr>
              <a:t>catHappiness</a:t>
            </a:r>
            <a:endParaRPr sz="1200">
              <a:solidFill>
                <a:srgbClr val="0A369D"/>
              </a:solidFill>
              <a:latin typeface="Roboto Mono"/>
              <a:ea typeface="Roboto Mono"/>
              <a:cs typeface="Roboto Mono"/>
              <a:sym typeface="Roboto Mono"/>
            </a:endParaRPr>
          </a:p>
        </p:txBody>
      </p:sp>
      <p:cxnSp>
        <p:nvCxnSpPr>
          <p:cNvPr id="926" name="Google Shape;926;p65"/>
          <p:cNvCxnSpPr>
            <a:stCxn id="925" idx="2"/>
            <a:endCxn id="927" idx="0"/>
          </p:cNvCxnSpPr>
          <p:nvPr/>
        </p:nvCxnSpPr>
        <p:spPr>
          <a:xfrm rot="5400000">
            <a:off x="3316775" y="1489425"/>
            <a:ext cx="1775100" cy="2014500"/>
          </a:xfrm>
          <a:prstGeom prst="curvedConnector3">
            <a:avLst>
              <a:gd fmla="val 82504" name="adj1"/>
            </a:avLst>
          </a:prstGeom>
          <a:noFill/>
          <a:ln cap="flat" cmpd="sng" w="19050">
            <a:solidFill>
              <a:srgbClr val="F95458"/>
            </a:solidFill>
            <a:prstDash val="dash"/>
            <a:round/>
            <a:headEnd len="med" w="med" type="none"/>
            <a:tailEnd len="med" w="med" type="triangle"/>
          </a:ln>
        </p:spPr>
      </p:cxnSp>
      <p:sp>
        <p:nvSpPr>
          <p:cNvPr id="927" name="Google Shape;927;p65"/>
          <p:cNvSpPr txBox="1"/>
          <p:nvPr/>
        </p:nvSpPr>
        <p:spPr>
          <a:xfrm>
            <a:off x="2308100" y="3384250"/>
            <a:ext cx="1777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0A369D"/>
                </a:solidFill>
                <a:latin typeface="Roboto Mono"/>
                <a:ea typeface="Roboto Mono"/>
                <a:cs typeface="Roboto Mono"/>
                <a:sym typeface="Roboto Mono"/>
              </a:rPr>
              <a:t>catHappiness</a:t>
            </a:r>
            <a:endParaRPr sz="1200">
              <a:solidFill>
                <a:srgbClr val="0A369D"/>
              </a:solidFill>
              <a:latin typeface="Roboto Mono"/>
              <a:ea typeface="Roboto Mono"/>
              <a:cs typeface="Roboto Mono"/>
              <a:sym typeface="Roboto Mono"/>
            </a:endParaRPr>
          </a:p>
        </p:txBody>
      </p:sp>
      <p:sp>
        <p:nvSpPr>
          <p:cNvPr id="909" name="Google Shape;909;p65"/>
          <p:cNvSpPr/>
          <p:nvPr/>
        </p:nvSpPr>
        <p:spPr>
          <a:xfrm>
            <a:off x="905900" y="187589"/>
            <a:ext cx="10959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FF0000"/>
                </a:solidFill>
                <a:latin typeface="Roboto Mono"/>
                <a:ea typeface="Roboto Mono"/>
                <a:cs typeface="Roboto Mono"/>
                <a:sym typeface="Roboto Mono"/>
              </a:rPr>
              <a:t>&lt;App/&gt;</a:t>
            </a:r>
            <a:endParaRPr b="1">
              <a:solidFill>
                <a:srgbClr val="FF0000"/>
              </a:solidFill>
              <a:latin typeface="Roboto Mono"/>
              <a:ea typeface="Roboto Mono"/>
              <a:cs typeface="Roboto Mono"/>
              <a:sym typeface="Roboto Mono"/>
            </a:endParaRPr>
          </a:p>
        </p:txBody>
      </p:sp>
      <p:sp>
        <p:nvSpPr>
          <p:cNvPr id="928" name="Google Shape;928;p65"/>
          <p:cNvSpPr/>
          <p:nvPr/>
        </p:nvSpPr>
        <p:spPr>
          <a:xfrm>
            <a:off x="168650" y="978113"/>
            <a:ext cx="1285200" cy="411900"/>
          </a:xfrm>
          <a:prstGeom prst="roundRect">
            <a:avLst>
              <a:gd fmla="val 16667" name="adj"/>
            </a:avLst>
          </a:prstGeom>
          <a:solidFill>
            <a:schemeClr val="accent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rgbClr val="6AA84F"/>
                </a:solidFill>
                <a:latin typeface="Roboto Mono"/>
                <a:ea typeface="Roboto Mono"/>
                <a:cs typeface="Roboto Mono"/>
                <a:sym typeface="Roboto Mono"/>
              </a:rPr>
              <a:t>&lt;NavBar/&gt;</a:t>
            </a:r>
            <a:endParaRPr b="1">
              <a:solidFill>
                <a:srgbClr val="6AA84F"/>
              </a:solidFill>
              <a:latin typeface="Roboto Mono"/>
              <a:ea typeface="Roboto Mono"/>
              <a:cs typeface="Roboto Mono"/>
              <a:sym typeface="Roboto Mono"/>
            </a:endParaRPr>
          </a:p>
        </p:txBody>
      </p:sp>
      <p:cxnSp>
        <p:nvCxnSpPr>
          <p:cNvPr id="929" name="Google Shape;929;p65"/>
          <p:cNvCxnSpPr>
            <a:stCxn id="909" idx="2"/>
            <a:endCxn id="928" idx="0"/>
          </p:cNvCxnSpPr>
          <p:nvPr/>
        </p:nvCxnSpPr>
        <p:spPr>
          <a:xfrm flipH="1">
            <a:off x="811250" y="599489"/>
            <a:ext cx="642600" cy="378600"/>
          </a:xfrm>
          <a:prstGeom prst="straightConnector1">
            <a:avLst/>
          </a:prstGeom>
          <a:noFill/>
          <a:ln cap="flat" cmpd="sng" w="9525">
            <a:solidFill>
              <a:srgbClr val="595959"/>
            </a:solidFill>
            <a:prstDash val="solid"/>
            <a:round/>
            <a:headEnd len="med" w="med" type="none"/>
            <a:tailEnd len="med" w="med" type="triangle"/>
          </a:ln>
        </p:spPr>
      </p:cxnSp>
      <p:grpSp>
        <p:nvGrpSpPr>
          <p:cNvPr id="930" name="Google Shape;930;p65"/>
          <p:cNvGrpSpPr/>
          <p:nvPr/>
        </p:nvGrpSpPr>
        <p:grpSpPr>
          <a:xfrm>
            <a:off x="-10911" y="4740300"/>
            <a:ext cx="9186636" cy="415500"/>
            <a:chOff x="-10911" y="4740300"/>
            <a:chExt cx="9186636" cy="415500"/>
          </a:xfrm>
        </p:grpSpPr>
        <p:sp>
          <p:nvSpPr>
            <p:cNvPr id="931" name="Google Shape;931;p65"/>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5"/>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933" name="Google Shape;933;p65"/>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934" name="Google Shape;934;p65"/>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935" name="Google Shape;935;p65"/>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936" name="Google Shape;936;p65"/>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937" name="Google Shape;937;p65"/>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938" name="Google Shape;938;p65"/>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939" name="Google Shape;939;p65"/>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940" name="Google Shape;940;p65"/>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941" name="Google Shape;941;p65"/>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65"/>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starter</a:t>
              </a:r>
              <a:endParaRPr b="1">
                <a:solidFill>
                  <a:srgbClr val="00FF00"/>
                </a:solidFill>
                <a:latin typeface="Open Sans"/>
                <a:ea typeface="Open Sans"/>
                <a:cs typeface="Open Sans"/>
                <a:sym typeface="Open Sans"/>
              </a:endParaRPr>
            </a:p>
          </p:txBody>
        </p:sp>
        <p:sp>
          <p:nvSpPr>
            <p:cNvPr id="943" name="Google Shape;943;p65"/>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step1</a:t>
              </a:r>
              <a:endParaRPr b="1">
                <a:solidFill>
                  <a:srgbClr val="00FF00"/>
                </a:solidFill>
                <a:latin typeface="Open Sans"/>
                <a:ea typeface="Open Sans"/>
                <a:cs typeface="Open Sans"/>
                <a:sym typeface="Open Sans"/>
              </a:endParaRPr>
            </a:p>
          </p:txBody>
        </p:sp>
        <p:sp>
          <p:nvSpPr>
            <p:cNvPr id="944" name="Google Shape;944;p65"/>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step2</a:t>
              </a:r>
              <a:endParaRPr b="1">
                <a:solidFill>
                  <a:schemeClr val="lt1"/>
                </a:solidFill>
                <a:latin typeface="Open Sans"/>
                <a:ea typeface="Open Sans"/>
                <a:cs typeface="Open Sans"/>
                <a:sym typeface="Open Sans"/>
              </a:endParaRPr>
            </a:p>
          </p:txBody>
        </p:sp>
        <p:sp>
          <p:nvSpPr>
            <p:cNvPr id="945" name="Google Shape;945;p65"/>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2 progress</a:t>
              </a:r>
              <a:endParaRPr i="1">
                <a:solidFill>
                  <a:srgbClr val="F3F3F3"/>
                </a:solidFill>
                <a:latin typeface="Avenir"/>
                <a:ea typeface="Avenir"/>
                <a:cs typeface="Avenir"/>
                <a:sym typeface="Avenir"/>
              </a:endParaRPr>
            </a:p>
          </p:txBody>
        </p:sp>
        <p:cxnSp>
          <p:nvCxnSpPr>
            <p:cNvPr id="946" name="Google Shape;946;p65"/>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947" name="Google Shape;947;p65"/>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948" name="Google Shape;948;p65"/>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cxnSp>
          <p:nvCxnSpPr>
            <p:cNvPr id="949" name="Google Shape;949;p65"/>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950" name="Google Shape;950;p65"/>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grpSp>
        <p:nvGrpSpPr>
          <p:cNvPr id="951" name="Google Shape;951;p65"/>
          <p:cNvGrpSpPr/>
          <p:nvPr/>
        </p:nvGrpSpPr>
        <p:grpSpPr>
          <a:xfrm>
            <a:off x="-10911" y="4740300"/>
            <a:ext cx="9186636" cy="415500"/>
            <a:chOff x="-10911" y="4740300"/>
            <a:chExt cx="9186636" cy="415500"/>
          </a:xfrm>
        </p:grpSpPr>
        <p:sp>
          <p:nvSpPr>
            <p:cNvPr id="952" name="Google Shape;952;p65"/>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65"/>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954" name="Google Shape;954;p65"/>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955" name="Google Shape;955;p65"/>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956" name="Google Shape;956;p65"/>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957" name="Google Shape;957;p65"/>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958" name="Google Shape;958;p65"/>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959" name="Google Shape;959;p65"/>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960" name="Google Shape;960;p65"/>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961" name="Google Shape;961;p65"/>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962" name="Google Shape;962;p65"/>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5"/>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964" name="Google Shape;964;p65"/>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965" name="Google Shape;965;p65"/>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966" name="Google Shape;966;p65"/>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967" name="Google Shape;967;p65"/>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968" name="Google Shape;968;p65"/>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969" name="Google Shape;969;p65"/>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970" name="Google Shape;970;p65"/>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971" name="Google Shape;971;p65"/>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write any website</a:t>
            </a:r>
            <a:endParaRPr/>
          </a:p>
        </p:txBody>
      </p:sp>
      <p:sp>
        <p:nvSpPr>
          <p:cNvPr id="133" name="Google Shape;133;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4" name="Google Shape;134;p30"/>
          <p:cNvSpPr/>
          <p:nvPr/>
        </p:nvSpPr>
        <p:spPr>
          <a:xfrm>
            <a:off x="1829450" y="1727000"/>
            <a:ext cx="5769414" cy="1901718"/>
          </a:xfrm>
          <a:prstGeom prst="irregularSeal2">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rgbClr val="000000"/>
                </a:solidFill>
                <a:latin typeface="Courier New"/>
                <a:ea typeface="Courier New"/>
                <a:cs typeface="Courier New"/>
                <a:sym typeface="Courier New"/>
              </a:rPr>
              <a:t>&lt;</a:t>
            </a:r>
            <a:r>
              <a:rPr b="1" lang="en" sz="2500">
                <a:latin typeface="Courier New"/>
                <a:ea typeface="Courier New"/>
                <a:cs typeface="Courier New"/>
                <a:sym typeface="Courier New"/>
              </a:rPr>
              <a:t>App</a:t>
            </a:r>
            <a:r>
              <a:rPr b="1" lang="en" sz="2500">
                <a:solidFill>
                  <a:srgbClr val="000000"/>
                </a:solidFill>
                <a:latin typeface="Courier New"/>
                <a:ea typeface="Courier New"/>
                <a:cs typeface="Courier New"/>
                <a:sym typeface="Courier New"/>
              </a:rPr>
              <a:t> /&gt;</a:t>
            </a:r>
            <a:endParaRPr b="1" sz="2500">
              <a:solidFill>
                <a:srgbClr val="000000"/>
              </a:solidFill>
              <a:latin typeface="Courier New"/>
              <a:ea typeface="Courier New"/>
              <a:cs typeface="Courier New"/>
              <a:sym typeface="Courier New"/>
            </a:endParaRPr>
          </a:p>
        </p:txBody>
      </p:sp>
      <p:pic>
        <p:nvPicPr>
          <p:cNvPr id="135" name="Google Shape;135;p30"/>
          <p:cNvPicPr preferRelativeResize="0"/>
          <p:nvPr/>
        </p:nvPicPr>
        <p:blipFill>
          <a:blip r:embed="rId3">
            <a:alphaModFix/>
          </a:blip>
          <a:stretch>
            <a:fillRect/>
          </a:stretch>
        </p:blipFill>
        <p:spPr>
          <a:xfrm>
            <a:off x="1903394" y="2934800"/>
            <a:ext cx="1466182" cy="977075"/>
          </a:xfrm>
          <a:prstGeom prst="rect">
            <a:avLst/>
          </a:prstGeom>
          <a:noFill/>
          <a:ln>
            <a:noFill/>
          </a:ln>
        </p:spPr>
      </p:pic>
      <p:pic>
        <p:nvPicPr>
          <p:cNvPr id="136" name="Google Shape;136;p30"/>
          <p:cNvPicPr preferRelativeResize="0"/>
          <p:nvPr/>
        </p:nvPicPr>
        <p:blipFill>
          <a:blip r:embed="rId4">
            <a:alphaModFix/>
          </a:blip>
          <a:stretch>
            <a:fillRect/>
          </a:stretch>
        </p:blipFill>
        <p:spPr>
          <a:xfrm>
            <a:off x="5915750" y="2310425"/>
            <a:ext cx="909800" cy="909800"/>
          </a:xfrm>
          <a:prstGeom prst="rect">
            <a:avLst/>
          </a:prstGeom>
          <a:noFill/>
          <a:ln>
            <a:noFill/>
          </a:ln>
        </p:spPr>
      </p:pic>
      <p:sp>
        <p:nvSpPr>
          <p:cNvPr id="137" name="Google Shape;137;p30"/>
          <p:cNvSpPr txBox="1"/>
          <p:nvPr/>
        </p:nvSpPr>
        <p:spPr>
          <a:xfrm>
            <a:off x="4504750" y="2159450"/>
            <a:ext cx="153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38761D"/>
                </a:solidFill>
              </a:rPr>
              <a:t>1 line of code!</a:t>
            </a:r>
            <a:endParaRPr b="1">
              <a:solidFill>
                <a:srgbClr val="38761D"/>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6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How do we add state to a component?</a:t>
            </a:r>
            <a:endParaRPr sz="3600"/>
          </a:p>
        </p:txBody>
      </p:sp>
      <p:sp>
        <p:nvSpPr>
          <p:cNvPr id="977" name="Google Shape;977;p66"/>
          <p:cNvSpPr txBox="1"/>
          <p:nvPr>
            <p:ph idx="1" type="body"/>
          </p:nvPr>
        </p:nvSpPr>
        <p:spPr>
          <a:xfrm>
            <a:off x="311700" y="1152475"/>
            <a:ext cx="8520600" cy="30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2400">
              <a:solidFill>
                <a:srgbClr val="0A369D"/>
              </a:solidFill>
            </a:endParaRPr>
          </a:p>
          <a:p>
            <a:pPr indent="0" lvl="0" marL="0" rtl="0" algn="ctr">
              <a:spcBef>
                <a:spcPts val="1600"/>
              </a:spcBef>
              <a:spcAft>
                <a:spcPts val="0"/>
              </a:spcAft>
              <a:buNone/>
            </a:pPr>
            <a:r>
              <a:t/>
            </a:r>
            <a:endParaRPr sz="2400"/>
          </a:p>
          <a:p>
            <a:pPr indent="0" lvl="0" marL="0" rtl="0" algn="ctr">
              <a:spcBef>
                <a:spcPts val="1600"/>
              </a:spcBef>
              <a:spcAft>
                <a:spcPts val="0"/>
              </a:spcAft>
              <a:buNone/>
            </a:pPr>
            <a:r>
              <a:t/>
            </a:r>
            <a:endParaRPr sz="2400"/>
          </a:p>
          <a:p>
            <a:pPr indent="0" lvl="0" marL="0" rtl="0" algn="ctr">
              <a:spcBef>
                <a:spcPts val="1600"/>
              </a:spcBef>
              <a:spcAft>
                <a:spcPts val="0"/>
              </a:spcAft>
              <a:buNone/>
            </a:pPr>
            <a:r>
              <a:t/>
            </a:r>
            <a:endParaRPr sz="2400"/>
          </a:p>
          <a:p>
            <a:pPr indent="0" lvl="0" marL="0" rtl="0" algn="l">
              <a:spcBef>
                <a:spcPts val="1600"/>
              </a:spcBef>
              <a:spcAft>
                <a:spcPts val="1600"/>
              </a:spcAft>
              <a:buNone/>
            </a:pPr>
            <a:r>
              <a:t/>
            </a:r>
            <a:endParaRPr>
              <a:solidFill>
                <a:srgbClr val="0A369D"/>
              </a:solidFill>
            </a:endParaRPr>
          </a:p>
        </p:txBody>
      </p:sp>
      <p:sp>
        <p:nvSpPr>
          <p:cNvPr id="978" name="Google Shape;978;p6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979" name="Google Shape;979;p66"/>
          <p:cNvGrpSpPr/>
          <p:nvPr/>
        </p:nvGrpSpPr>
        <p:grpSpPr>
          <a:xfrm>
            <a:off x="-10911" y="4740300"/>
            <a:ext cx="9186636" cy="415500"/>
            <a:chOff x="-10911" y="4740300"/>
            <a:chExt cx="9186636" cy="415500"/>
          </a:xfrm>
        </p:grpSpPr>
        <p:sp>
          <p:nvSpPr>
            <p:cNvPr id="980" name="Google Shape;980;p66"/>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6"/>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982" name="Google Shape;982;p66"/>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983" name="Google Shape;983;p66"/>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984" name="Google Shape;984;p66"/>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985" name="Google Shape;985;p66"/>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986" name="Google Shape;986;p66"/>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987" name="Google Shape;987;p66"/>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988" name="Google Shape;988;p66"/>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989" name="Google Shape;989;p66"/>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990" name="Google Shape;990;p66"/>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6"/>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992" name="Google Shape;992;p66"/>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993" name="Google Shape;993;p66"/>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994" name="Google Shape;994;p66"/>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995" name="Google Shape;995;p66"/>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996" name="Google Shape;996;p66"/>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997" name="Google Shape;997;p66"/>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998" name="Google Shape;998;p66"/>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999" name="Google Shape;999;p66"/>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 name="Shape 1003"/>
        <p:cNvGrpSpPr/>
        <p:nvPr/>
      </p:nvGrpSpPr>
      <p:grpSpPr>
        <a:xfrm>
          <a:off x="0" y="0"/>
          <a:ext cx="0" cy="0"/>
          <a:chOff x="0" y="0"/>
          <a:chExt cx="0" cy="0"/>
        </a:xfrm>
      </p:grpSpPr>
      <p:sp>
        <p:nvSpPr>
          <p:cNvPr id="1004" name="Google Shape;1004;p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How do we add state to a component?</a:t>
            </a:r>
            <a:endParaRPr sz="3600"/>
          </a:p>
        </p:txBody>
      </p:sp>
      <p:sp>
        <p:nvSpPr>
          <p:cNvPr id="1005" name="Google Shape;1005;p67"/>
          <p:cNvSpPr txBox="1"/>
          <p:nvPr>
            <p:ph idx="1" type="body"/>
          </p:nvPr>
        </p:nvSpPr>
        <p:spPr>
          <a:xfrm>
            <a:off x="311700" y="1152475"/>
            <a:ext cx="8520600" cy="30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2400">
              <a:solidFill>
                <a:srgbClr val="0A369D"/>
              </a:solidFill>
            </a:endParaRPr>
          </a:p>
          <a:p>
            <a:pPr indent="0" lvl="0" marL="0" rtl="0" algn="ctr">
              <a:spcBef>
                <a:spcPts val="1600"/>
              </a:spcBef>
              <a:spcAft>
                <a:spcPts val="0"/>
              </a:spcAft>
              <a:buNone/>
            </a:pPr>
            <a:r>
              <a:t/>
            </a:r>
            <a:endParaRPr sz="2400"/>
          </a:p>
          <a:p>
            <a:pPr indent="0" lvl="0" marL="0" rtl="0" algn="ctr">
              <a:spcBef>
                <a:spcPts val="1600"/>
              </a:spcBef>
              <a:spcAft>
                <a:spcPts val="0"/>
              </a:spcAft>
              <a:buNone/>
            </a:pPr>
            <a:r>
              <a:t/>
            </a:r>
            <a:endParaRPr sz="2400"/>
          </a:p>
          <a:p>
            <a:pPr indent="0" lvl="0" marL="0" rtl="0" algn="ctr">
              <a:spcBef>
                <a:spcPts val="1600"/>
              </a:spcBef>
              <a:spcAft>
                <a:spcPts val="0"/>
              </a:spcAft>
              <a:buNone/>
            </a:pPr>
            <a:r>
              <a:t/>
            </a:r>
            <a:endParaRPr sz="2400"/>
          </a:p>
          <a:p>
            <a:pPr indent="0" lvl="0" marL="0" rtl="0" algn="l">
              <a:spcBef>
                <a:spcPts val="1600"/>
              </a:spcBef>
              <a:spcAft>
                <a:spcPts val="1600"/>
              </a:spcAft>
              <a:buNone/>
            </a:pPr>
            <a:r>
              <a:t/>
            </a:r>
            <a:endParaRPr>
              <a:solidFill>
                <a:srgbClr val="0A369D"/>
              </a:solidFill>
            </a:endParaRPr>
          </a:p>
        </p:txBody>
      </p:sp>
      <p:sp>
        <p:nvSpPr>
          <p:cNvPr id="1006" name="Google Shape;1006;p6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Roboto Mono"/>
              <a:buChar char="●"/>
            </a:pPr>
            <a:r>
              <a:rPr b="1" lang="en">
                <a:latin typeface="Roboto Mono"/>
                <a:ea typeface="Roboto Mono"/>
                <a:cs typeface="Roboto Mono"/>
                <a:sym typeface="Roboto Mono"/>
              </a:rPr>
              <a:t>const [something, setSomething] = </a:t>
            </a:r>
            <a:r>
              <a:rPr b="1" lang="en">
                <a:solidFill>
                  <a:srgbClr val="F95458"/>
                </a:solidFill>
                <a:latin typeface="Roboto Mono"/>
                <a:ea typeface="Roboto Mono"/>
                <a:cs typeface="Roboto Mono"/>
                <a:sym typeface="Roboto Mono"/>
              </a:rPr>
              <a:t>useState(</a:t>
            </a:r>
            <a:r>
              <a:rPr b="1" lang="en">
                <a:latin typeface="Roboto Mono"/>
                <a:ea typeface="Roboto Mono"/>
                <a:cs typeface="Roboto Mono"/>
                <a:sym typeface="Roboto Mono"/>
              </a:rPr>
              <a:t>defaultValue</a:t>
            </a:r>
            <a:r>
              <a:rPr b="1" lang="en">
                <a:solidFill>
                  <a:srgbClr val="F95458"/>
                </a:solidFill>
                <a:latin typeface="Roboto Mono"/>
                <a:ea typeface="Roboto Mono"/>
                <a:cs typeface="Roboto Mono"/>
                <a:sym typeface="Roboto Mono"/>
              </a:rPr>
              <a:t>)</a:t>
            </a:r>
            <a:endParaRPr b="1">
              <a:solidFill>
                <a:srgbClr val="F95458"/>
              </a:solidFill>
              <a:latin typeface="Roboto Mono"/>
              <a:ea typeface="Roboto Mono"/>
              <a:cs typeface="Roboto Mono"/>
              <a:sym typeface="Roboto Mono"/>
            </a:endParaRPr>
          </a:p>
          <a:p>
            <a:pPr indent="0" lvl="0" marL="0" rtl="0" algn="l">
              <a:lnSpc>
                <a:spcPct val="200000"/>
              </a:lnSpc>
              <a:spcBef>
                <a:spcPts val="1600"/>
              </a:spcBef>
              <a:spcAft>
                <a:spcPts val="0"/>
              </a:spcAft>
              <a:buNone/>
            </a:pPr>
            <a:r>
              <a:t/>
            </a:r>
            <a:endParaRPr sz="2400"/>
          </a:p>
          <a:p>
            <a:pPr indent="0" lvl="0" marL="0" rtl="0" algn="l">
              <a:lnSpc>
                <a:spcPct val="200000"/>
              </a:lnSpc>
              <a:spcBef>
                <a:spcPts val="1600"/>
              </a:spcBef>
              <a:spcAft>
                <a:spcPts val="0"/>
              </a:spcAft>
              <a:buNone/>
            </a:pPr>
            <a:r>
              <a:rPr lang="en" sz="2400"/>
              <a:t>... we use </a:t>
            </a:r>
            <a:r>
              <a:rPr b="1" lang="en" sz="2400">
                <a:latin typeface="Roboto Mono"/>
                <a:ea typeface="Roboto Mono"/>
                <a:cs typeface="Roboto Mono"/>
                <a:sym typeface="Roboto Mono"/>
              </a:rPr>
              <a:t>useState</a:t>
            </a:r>
            <a:r>
              <a:rPr lang="en" sz="2400"/>
              <a:t>!!</a:t>
            </a:r>
            <a:endParaRPr sz="2400"/>
          </a:p>
          <a:p>
            <a:pPr indent="0" lvl="0" marL="0" rtl="0" algn="l">
              <a:spcBef>
                <a:spcPts val="1600"/>
              </a:spcBef>
              <a:spcAft>
                <a:spcPts val="1600"/>
              </a:spcAft>
              <a:buNone/>
            </a:pPr>
            <a:r>
              <a:t/>
            </a:r>
            <a:endParaRPr b="1">
              <a:latin typeface="Courier New"/>
              <a:ea typeface="Courier New"/>
              <a:cs typeface="Courier New"/>
              <a:sym typeface="Courier New"/>
            </a:endParaRPr>
          </a:p>
        </p:txBody>
      </p:sp>
      <p:sp>
        <p:nvSpPr>
          <p:cNvPr id="1007" name="Google Shape;1007;p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1008" name="Google Shape;1008;p67"/>
          <p:cNvGrpSpPr/>
          <p:nvPr/>
        </p:nvGrpSpPr>
        <p:grpSpPr>
          <a:xfrm>
            <a:off x="-10911" y="4740300"/>
            <a:ext cx="9186636" cy="415500"/>
            <a:chOff x="-10911" y="4740300"/>
            <a:chExt cx="9186636" cy="415500"/>
          </a:xfrm>
        </p:grpSpPr>
        <p:sp>
          <p:nvSpPr>
            <p:cNvPr id="1009" name="Google Shape;1009;p67"/>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7"/>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011" name="Google Shape;1011;p67"/>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012" name="Google Shape;1012;p67"/>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013" name="Google Shape;1013;p67"/>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014" name="Google Shape;1014;p67"/>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015" name="Google Shape;1015;p67"/>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016" name="Google Shape;1016;p67"/>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017" name="Google Shape;1017;p67"/>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018" name="Google Shape;1018;p67"/>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019" name="Google Shape;1019;p67"/>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7"/>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1021" name="Google Shape;1021;p67"/>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022" name="Google Shape;1022;p67"/>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1023" name="Google Shape;1023;p67"/>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024" name="Google Shape;1024;p67"/>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025" name="Google Shape;1025;p67"/>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1026" name="Google Shape;1026;p67"/>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1027" name="Google Shape;1027;p67"/>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028" name="Google Shape;1028;p67"/>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sp>
        <p:nvSpPr>
          <p:cNvPr id="1033" name="Google Shape;1033;p68"/>
          <p:cNvSpPr txBox="1"/>
          <p:nvPr>
            <p:ph type="title"/>
          </p:nvPr>
        </p:nvSpPr>
        <p:spPr>
          <a:xfrm>
            <a:off x="311700" y="6432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Let's get on the same page</a:t>
            </a:r>
            <a:endParaRPr sz="3600"/>
          </a:p>
        </p:txBody>
      </p:sp>
      <p:sp>
        <p:nvSpPr>
          <p:cNvPr id="1034" name="Google Shape;1034;p68"/>
          <p:cNvSpPr txBox="1"/>
          <p:nvPr>
            <p:ph idx="1" type="body"/>
          </p:nvPr>
        </p:nvSpPr>
        <p:spPr>
          <a:xfrm>
            <a:off x="311700" y="1215975"/>
            <a:ext cx="8520600" cy="36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4000">
              <a:solidFill>
                <a:srgbClr val="0A369D"/>
              </a:solidFill>
            </a:endParaRPr>
          </a:p>
          <a:p>
            <a:pPr indent="0" lvl="0" marL="0" rtl="0" algn="ctr">
              <a:spcBef>
                <a:spcPts val="1600"/>
              </a:spcBef>
              <a:spcAft>
                <a:spcPts val="0"/>
              </a:spcAft>
              <a:buNone/>
            </a:pPr>
            <a:r>
              <a:rPr lang="en" sz="4000">
                <a:solidFill>
                  <a:srgbClr val="0A369D"/>
                </a:solidFill>
                <a:latin typeface="Courier New"/>
                <a:ea typeface="Courier New"/>
                <a:cs typeface="Courier New"/>
                <a:sym typeface="Courier New"/>
              </a:rPr>
              <a:t>git reset --hard</a:t>
            </a:r>
            <a:br>
              <a:rPr lang="en" sz="4000">
                <a:solidFill>
                  <a:srgbClr val="0A369D"/>
                </a:solidFill>
                <a:latin typeface="Courier New"/>
                <a:ea typeface="Courier New"/>
                <a:cs typeface="Courier New"/>
                <a:sym typeface="Courier New"/>
              </a:rPr>
            </a:br>
            <a:r>
              <a:rPr lang="en" sz="4000">
                <a:solidFill>
                  <a:srgbClr val="0A369D"/>
                </a:solidFill>
                <a:latin typeface="Courier New"/>
                <a:ea typeface="Courier New"/>
                <a:cs typeface="Courier New"/>
                <a:sym typeface="Courier New"/>
              </a:rPr>
              <a:t>git checkout </a:t>
            </a:r>
            <a:r>
              <a:rPr lang="en" sz="4000">
                <a:latin typeface="Courier New"/>
                <a:ea typeface="Courier New"/>
                <a:cs typeface="Courier New"/>
                <a:sym typeface="Courier New"/>
              </a:rPr>
              <a:t>w1-step1</a:t>
            </a:r>
            <a:endParaRPr sz="3400">
              <a:solidFill>
                <a:srgbClr val="0A369D"/>
              </a:solidFill>
            </a:endParaRPr>
          </a:p>
        </p:txBody>
      </p:sp>
      <p:sp>
        <p:nvSpPr>
          <p:cNvPr id="1035" name="Google Shape;1035;p6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36" name="Google Shape;1036;p68"/>
          <p:cNvSpPr txBox="1"/>
          <p:nvPr/>
        </p:nvSpPr>
        <p:spPr>
          <a:xfrm>
            <a:off x="1249750" y="4352150"/>
            <a:ext cx="6436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venir"/>
                <a:ea typeface="Avenir"/>
                <a:cs typeface="Avenir"/>
                <a:sym typeface="Avenir"/>
              </a:rPr>
              <a:t>*If it doesn't let you checkout and says 'Please commit your changes or stash them',  then 'git stash' should do the trick and you should be able to checkout</a:t>
            </a:r>
            <a:endParaRPr>
              <a:latin typeface="Avenir"/>
              <a:ea typeface="Avenir"/>
              <a:cs typeface="Avenir"/>
              <a:sym typeface="Avenir"/>
            </a:endParaRPr>
          </a:p>
        </p:txBody>
      </p:sp>
      <p:sp>
        <p:nvSpPr>
          <p:cNvPr id="1037" name="Google Shape;1037;p68"/>
          <p:cNvSpPr txBox="1"/>
          <p:nvPr/>
        </p:nvSpPr>
        <p:spPr>
          <a:xfrm>
            <a:off x="903700" y="1442025"/>
            <a:ext cx="6881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Avenir"/>
                <a:ea typeface="Avenir"/>
                <a:cs typeface="Avenir"/>
                <a:sym typeface="Avenir"/>
              </a:rPr>
              <a:t>Save or close out of all of your 'unsaved' files: </a:t>
            </a:r>
            <a:endParaRPr sz="2000">
              <a:latin typeface="Avenir"/>
              <a:ea typeface="Avenir"/>
              <a:cs typeface="Avenir"/>
              <a:sym typeface="Avenir"/>
            </a:endParaRPr>
          </a:p>
        </p:txBody>
      </p:sp>
      <p:pic>
        <p:nvPicPr>
          <p:cNvPr id="1038" name="Google Shape;1038;p68"/>
          <p:cNvPicPr preferRelativeResize="0"/>
          <p:nvPr/>
        </p:nvPicPr>
        <p:blipFill>
          <a:blip r:embed="rId3">
            <a:alphaModFix/>
          </a:blip>
          <a:stretch>
            <a:fillRect/>
          </a:stretch>
        </p:blipFill>
        <p:spPr>
          <a:xfrm>
            <a:off x="6405225" y="1491525"/>
            <a:ext cx="1446480" cy="3936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 name="Shape 1042"/>
        <p:cNvGrpSpPr/>
        <p:nvPr/>
      </p:nvGrpSpPr>
      <p:grpSpPr>
        <a:xfrm>
          <a:off x="0" y="0"/>
          <a:ext cx="0" cy="0"/>
          <a:chOff x="0" y="0"/>
          <a:chExt cx="0" cy="0"/>
        </a:xfrm>
      </p:grpSpPr>
      <p:sp>
        <p:nvSpPr>
          <p:cNvPr id="1043" name="Google Shape;1043;p69"/>
          <p:cNvSpPr txBox="1"/>
          <p:nvPr>
            <p:ph type="title"/>
          </p:nvPr>
        </p:nvSpPr>
        <p:spPr>
          <a:xfrm>
            <a:off x="311700" y="445025"/>
            <a:ext cx="5681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Step 1:</a:t>
            </a:r>
            <a:r>
              <a:rPr lang="en">
                <a:latin typeface="Proxima Nova"/>
                <a:ea typeface="Proxima Nova"/>
                <a:cs typeface="Proxima Nova"/>
                <a:sym typeface="Proxima Nova"/>
              </a:rPr>
              <a:t> Adding </a:t>
            </a:r>
            <a:r>
              <a:rPr lang="en">
                <a:latin typeface="Proxima Nova"/>
                <a:ea typeface="Proxima Nova"/>
                <a:cs typeface="Proxima Nova"/>
                <a:sym typeface="Proxima Nova"/>
              </a:rPr>
              <a:t>CatHappiness</a:t>
            </a:r>
            <a:endParaRPr>
              <a:latin typeface="Proxima Nova"/>
              <a:ea typeface="Proxima Nova"/>
              <a:cs typeface="Proxima Nova"/>
              <a:sym typeface="Proxima Nova"/>
            </a:endParaRPr>
          </a:p>
        </p:txBody>
      </p:sp>
      <p:sp>
        <p:nvSpPr>
          <p:cNvPr id="1044" name="Google Shape;1044;p69"/>
          <p:cNvSpPr txBox="1"/>
          <p:nvPr>
            <p:ph idx="1" type="body"/>
          </p:nvPr>
        </p:nvSpPr>
        <p:spPr>
          <a:xfrm>
            <a:off x="402925" y="1433700"/>
            <a:ext cx="8252400" cy="2887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lphaUcPeriod"/>
            </a:pPr>
            <a:r>
              <a:rPr lang="en"/>
              <a:t>Add the </a:t>
            </a:r>
            <a:r>
              <a:rPr b="1" lang="en"/>
              <a:t>catHappiness</a:t>
            </a:r>
            <a:r>
              <a:rPr lang="en"/>
              <a:t> state to Profile.js</a:t>
            </a:r>
            <a:endParaRPr/>
          </a:p>
          <a:p>
            <a:pPr indent="-342900" lvl="0" marL="457200" rtl="0" algn="l">
              <a:spcBef>
                <a:spcPts val="1000"/>
              </a:spcBef>
              <a:spcAft>
                <a:spcPts val="0"/>
              </a:spcAft>
              <a:buSzPts val="1800"/>
              <a:buAutoNum type="alphaUcPeriod"/>
            </a:pPr>
            <a:r>
              <a:rPr lang="en"/>
              <a:t>Import the </a:t>
            </a:r>
            <a:r>
              <a:rPr b="1" lang="en"/>
              <a:t>&lt;CatHappiness/&gt; </a:t>
            </a:r>
            <a:r>
              <a:rPr lang="en"/>
              <a:t>Component in Profile.js</a:t>
            </a:r>
            <a:endParaRPr/>
          </a:p>
          <a:p>
            <a:pPr indent="-342900" lvl="0" marL="457200" rtl="0" algn="l">
              <a:spcBef>
                <a:spcPts val="1000"/>
              </a:spcBef>
              <a:spcAft>
                <a:spcPts val="0"/>
              </a:spcAft>
              <a:buSzPts val="1800"/>
              <a:buAutoNum type="alphaUcPeriod"/>
            </a:pPr>
            <a:r>
              <a:rPr lang="en"/>
              <a:t>Add the </a:t>
            </a:r>
            <a:r>
              <a:rPr b="1" lang="en">
                <a:latin typeface="Roboto Mono"/>
                <a:ea typeface="Roboto Mono"/>
                <a:cs typeface="Roboto Mono"/>
                <a:sym typeface="Roboto Mono"/>
              </a:rPr>
              <a:t>&lt;CatHappiness/&gt;</a:t>
            </a:r>
            <a:r>
              <a:rPr lang="en"/>
              <a:t> component to Profile.js</a:t>
            </a:r>
            <a:endParaRPr/>
          </a:p>
          <a:p>
            <a:pPr indent="-342900" lvl="0" marL="457200" rtl="0" algn="l">
              <a:spcBef>
                <a:spcPts val="1000"/>
              </a:spcBef>
              <a:spcAft>
                <a:spcPts val="0"/>
              </a:spcAft>
              <a:buSzPts val="1800"/>
              <a:buAutoNum type="alphaUcPeriod"/>
            </a:pPr>
            <a:r>
              <a:rPr lang="en"/>
              <a:t>Display the </a:t>
            </a:r>
            <a:r>
              <a:rPr b="1" lang="en">
                <a:latin typeface="Roboto Mono"/>
                <a:ea typeface="Roboto Mono"/>
                <a:cs typeface="Roboto Mono"/>
                <a:sym typeface="Roboto Mono"/>
              </a:rPr>
              <a:t>catHappiness </a:t>
            </a:r>
            <a:r>
              <a:rPr lang="en"/>
              <a:t>state in the </a:t>
            </a:r>
            <a:r>
              <a:rPr b="1" lang="en">
                <a:latin typeface="Roboto Mono"/>
                <a:ea typeface="Roboto Mono"/>
                <a:cs typeface="Roboto Mono"/>
                <a:sym typeface="Roboto Mono"/>
              </a:rPr>
              <a:t>&lt;CatHappiness/&gt;</a:t>
            </a:r>
            <a:r>
              <a:rPr b="1" lang="en"/>
              <a:t> </a:t>
            </a:r>
            <a:r>
              <a:rPr lang="en"/>
              <a:t>component using props</a:t>
            </a:r>
            <a:endParaRPr/>
          </a:p>
          <a:p>
            <a:pPr indent="0" lvl="0" marL="0" rtl="0" algn="l">
              <a:spcBef>
                <a:spcPts val="1000"/>
              </a:spcBef>
              <a:spcAft>
                <a:spcPts val="0"/>
              </a:spcAft>
              <a:buNone/>
            </a:pPr>
            <a:r>
              <a:t/>
            </a:r>
            <a:endParaRPr b="1" sz="16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i="1" lang="en" sz="1600"/>
              <a:t>Import useState:   </a:t>
            </a:r>
            <a:r>
              <a:rPr b="1" lang="en" sz="1600">
                <a:latin typeface="Consolas"/>
                <a:ea typeface="Consolas"/>
                <a:cs typeface="Consolas"/>
                <a:sym typeface="Consolas"/>
              </a:rPr>
              <a:t>import React, { useState } from "react"</a:t>
            </a:r>
            <a:endParaRPr b="1" sz="1900">
              <a:latin typeface="Consolas"/>
              <a:ea typeface="Consolas"/>
              <a:cs typeface="Consolas"/>
              <a:sym typeface="Consolas"/>
            </a:endParaRPr>
          </a:p>
          <a:p>
            <a:pPr indent="0" lvl="0" marL="0" rtl="0" algn="l">
              <a:spcBef>
                <a:spcPts val="0"/>
              </a:spcBef>
              <a:spcAft>
                <a:spcPts val="0"/>
              </a:spcAft>
              <a:buNone/>
            </a:pPr>
            <a:r>
              <a:rPr i="1" lang="en" sz="1600"/>
              <a:t>Create a state:      </a:t>
            </a:r>
            <a:r>
              <a:rPr b="1" lang="en" sz="1600">
                <a:latin typeface="Consolas"/>
                <a:ea typeface="Consolas"/>
                <a:cs typeface="Consolas"/>
                <a:sym typeface="Consolas"/>
              </a:rPr>
              <a:t>const [something, setSomething] = </a:t>
            </a:r>
            <a:r>
              <a:rPr b="1" lang="en" sz="1600">
                <a:solidFill>
                  <a:srgbClr val="F95458"/>
                </a:solidFill>
                <a:latin typeface="Consolas"/>
                <a:ea typeface="Consolas"/>
                <a:cs typeface="Consolas"/>
                <a:sym typeface="Consolas"/>
              </a:rPr>
              <a:t>useState(</a:t>
            </a:r>
            <a:r>
              <a:rPr b="1" lang="en" sz="1600">
                <a:latin typeface="Consolas"/>
                <a:ea typeface="Consolas"/>
                <a:cs typeface="Consolas"/>
                <a:sym typeface="Consolas"/>
              </a:rPr>
              <a:t>defaultValue</a:t>
            </a:r>
            <a:r>
              <a:rPr b="1" lang="en" sz="1600">
                <a:solidFill>
                  <a:srgbClr val="F95458"/>
                </a:solidFill>
                <a:latin typeface="Consolas"/>
                <a:ea typeface="Consolas"/>
                <a:cs typeface="Consolas"/>
                <a:sym typeface="Consolas"/>
              </a:rPr>
              <a:t>)</a:t>
            </a:r>
            <a:endParaRPr b="1" sz="1600">
              <a:solidFill>
                <a:srgbClr val="F95458"/>
              </a:solidFill>
              <a:latin typeface="Consolas"/>
              <a:ea typeface="Consolas"/>
              <a:cs typeface="Consolas"/>
              <a:sym typeface="Consolas"/>
            </a:endParaRPr>
          </a:p>
          <a:p>
            <a:pPr indent="0" lvl="0" marL="0" rtl="0" algn="l">
              <a:spcBef>
                <a:spcPts val="0"/>
              </a:spcBef>
              <a:spcAft>
                <a:spcPts val="0"/>
              </a:spcAft>
              <a:buNone/>
            </a:pPr>
            <a:r>
              <a:rPr i="1" lang="en" sz="1600">
                <a:solidFill>
                  <a:srgbClr val="0A369D"/>
                </a:solidFill>
              </a:rPr>
              <a:t>Pass a prop into a component:  </a:t>
            </a:r>
            <a:r>
              <a:rPr b="1" lang="en" sz="1600">
                <a:latin typeface="Consolas"/>
                <a:ea typeface="Consolas"/>
                <a:cs typeface="Consolas"/>
                <a:sym typeface="Consolas"/>
              </a:rPr>
              <a:t>&lt;Component propName={propValue} /&gt;</a:t>
            </a:r>
            <a:endParaRPr i="1" sz="1600">
              <a:solidFill>
                <a:srgbClr val="0A369D"/>
              </a:solidFill>
            </a:endParaRPr>
          </a:p>
          <a:p>
            <a:pPr indent="0" lvl="0" marL="0" rtl="0" algn="l">
              <a:spcBef>
                <a:spcPts val="1600"/>
              </a:spcBef>
              <a:spcAft>
                <a:spcPts val="1600"/>
              </a:spcAft>
              <a:buNone/>
            </a:pPr>
            <a:r>
              <a:t/>
            </a:r>
            <a:endParaRPr b="1" sz="1600">
              <a:solidFill>
                <a:srgbClr val="F95458"/>
              </a:solidFill>
              <a:latin typeface="Consolas"/>
              <a:ea typeface="Consolas"/>
              <a:cs typeface="Consolas"/>
              <a:sym typeface="Consolas"/>
            </a:endParaRPr>
          </a:p>
        </p:txBody>
      </p:sp>
      <p:sp>
        <p:nvSpPr>
          <p:cNvPr id="1045" name="Google Shape;1045;p6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46" name="Google Shape;1046;p69"/>
          <p:cNvSpPr/>
          <p:nvPr/>
        </p:nvSpPr>
        <p:spPr>
          <a:xfrm>
            <a:off x="6086400" y="147150"/>
            <a:ext cx="2929800" cy="6630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4D4D4"/>
                </a:solidFill>
                <a:latin typeface="Consolas"/>
                <a:ea typeface="Consolas"/>
                <a:cs typeface="Consolas"/>
                <a:sym typeface="Consolas"/>
              </a:rPr>
              <a:t>git reset --hard</a:t>
            </a:r>
            <a:endParaRPr>
              <a:solidFill>
                <a:srgbClr val="D4D4D4"/>
              </a:solidFill>
              <a:latin typeface="Consolas"/>
              <a:ea typeface="Consolas"/>
              <a:cs typeface="Consolas"/>
              <a:sym typeface="Consolas"/>
            </a:endParaRPr>
          </a:p>
          <a:p>
            <a:pPr indent="0" lvl="0" marL="0" rtl="0" algn="ctr">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w1-step1</a:t>
            </a:r>
            <a:endParaRPr>
              <a:solidFill>
                <a:srgbClr val="D4D4D4"/>
              </a:solidFill>
              <a:latin typeface="Consolas"/>
              <a:ea typeface="Consolas"/>
              <a:cs typeface="Consolas"/>
              <a:sym typeface="Consolas"/>
            </a:endParaRPr>
          </a:p>
        </p:txBody>
      </p:sp>
      <p:sp>
        <p:nvSpPr>
          <p:cNvPr id="1047" name="Google Shape;1047;p69"/>
          <p:cNvSpPr txBox="1"/>
          <p:nvPr/>
        </p:nvSpPr>
        <p:spPr>
          <a:xfrm>
            <a:off x="402925" y="1072725"/>
            <a:ext cx="1953300" cy="4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A369D"/>
                </a:solidFill>
                <a:latin typeface="Open Sans"/>
                <a:ea typeface="Open Sans"/>
                <a:cs typeface="Open Sans"/>
                <a:sym typeface="Open Sans"/>
              </a:rPr>
              <a:t>Tasks:</a:t>
            </a:r>
            <a:endParaRPr b="1" sz="1800">
              <a:solidFill>
                <a:srgbClr val="0A369D"/>
              </a:solidFill>
              <a:latin typeface="Open Sans"/>
              <a:ea typeface="Open Sans"/>
              <a:cs typeface="Open Sans"/>
              <a:sym typeface="Open Sans"/>
            </a:endParaRPr>
          </a:p>
        </p:txBody>
      </p:sp>
      <p:grpSp>
        <p:nvGrpSpPr>
          <p:cNvPr id="1048" name="Google Shape;1048;p69"/>
          <p:cNvGrpSpPr/>
          <p:nvPr/>
        </p:nvGrpSpPr>
        <p:grpSpPr>
          <a:xfrm>
            <a:off x="7433850" y="1433689"/>
            <a:ext cx="1633684" cy="934537"/>
            <a:chOff x="1677116" y="1915350"/>
            <a:chExt cx="2979000" cy="1949388"/>
          </a:xfrm>
        </p:grpSpPr>
        <p:pic>
          <p:nvPicPr>
            <p:cNvPr id="1049" name="Google Shape;1049;p69"/>
            <p:cNvPicPr preferRelativeResize="0"/>
            <p:nvPr/>
          </p:nvPicPr>
          <p:blipFill>
            <a:blip r:embed="rId3">
              <a:alphaModFix/>
            </a:blip>
            <a:stretch>
              <a:fillRect/>
            </a:stretch>
          </p:blipFill>
          <p:spPr>
            <a:xfrm>
              <a:off x="2433900" y="1915350"/>
              <a:ext cx="1465426" cy="1465426"/>
            </a:xfrm>
            <a:prstGeom prst="rect">
              <a:avLst/>
            </a:prstGeom>
            <a:noFill/>
            <a:ln>
              <a:noFill/>
            </a:ln>
          </p:spPr>
        </p:pic>
        <p:pic>
          <p:nvPicPr>
            <p:cNvPr id="1050" name="Google Shape;1050;p69"/>
            <p:cNvPicPr preferRelativeResize="0"/>
            <p:nvPr/>
          </p:nvPicPr>
          <p:blipFill>
            <a:blip r:embed="rId4">
              <a:alphaModFix/>
            </a:blip>
            <a:stretch>
              <a:fillRect/>
            </a:stretch>
          </p:blipFill>
          <p:spPr>
            <a:xfrm>
              <a:off x="2843485" y="2449450"/>
              <a:ext cx="646250" cy="646250"/>
            </a:xfrm>
            <a:prstGeom prst="rect">
              <a:avLst/>
            </a:prstGeom>
            <a:noFill/>
            <a:ln>
              <a:noFill/>
            </a:ln>
          </p:spPr>
        </p:pic>
        <p:sp>
          <p:nvSpPr>
            <p:cNvPr id="1051" name="Google Shape;1051;p69"/>
            <p:cNvSpPr txBox="1"/>
            <p:nvPr/>
          </p:nvSpPr>
          <p:spPr>
            <a:xfrm>
              <a:off x="1677116" y="3218538"/>
              <a:ext cx="29790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0A369D"/>
                  </a:solidFill>
                  <a:latin typeface="Roboto Mono"/>
                  <a:ea typeface="Roboto Mono"/>
                  <a:cs typeface="Roboto Mono"/>
                  <a:sym typeface="Roboto Mono"/>
                </a:rPr>
                <a:t>Profile</a:t>
              </a:r>
              <a:r>
                <a:rPr lang="en" sz="1200">
                  <a:solidFill>
                    <a:srgbClr val="0A369D"/>
                  </a:solidFill>
                  <a:latin typeface="Roboto Mono"/>
                  <a:ea typeface="Roboto Mono"/>
                  <a:cs typeface="Roboto Mono"/>
                  <a:sym typeface="Roboto Mono"/>
                </a:rPr>
                <a:t>.js</a:t>
              </a:r>
              <a:endParaRPr sz="1200">
                <a:solidFill>
                  <a:srgbClr val="0A369D"/>
                </a:solidFill>
                <a:latin typeface="Roboto Mono"/>
                <a:ea typeface="Roboto Mono"/>
                <a:cs typeface="Roboto Mono"/>
                <a:sym typeface="Roboto Mono"/>
              </a:endParaRPr>
            </a:p>
          </p:txBody>
        </p:sp>
      </p:grpSp>
      <p:grpSp>
        <p:nvGrpSpPr>
          <p:cNvPr id="1052" name="Google Shape;1052;p69"/>
          <p:cNvGrpSpPr/>
          <p:nvPr/>
        </p:nvGrpSpPr>
        <p:grpSpPr>
          <a:xfrm>
            <a:off x="7433850" y="2627839"/>
            <a:ext cx="1633684" cy="934537"/>
            <a:chOff x="1677116" y="1915350"/>
            <a:chExt cx="2979000" cy="1949388"/>
          </a:xfrm>
        </p:grpSpPr>
        <p:pic>
          <p:nvPicPr>
            <p:cNvPr id="1053" name="Google Shape;1053;p69"/>
            <p:cNvPicPr preferRelativeResize="0"/>
            <p:nvPr/>
          </p:nvPicPr>
          <p:blipFill>
            <a:blip r:embed="rId3">
              <a:alphaModFix/>
            </a:blip>
            <a:stretch>
              <a:fillRect/>
            </a:stretch>
          </p:blipFill>
          <p:spPr>
            <a:xfrm>
              <a:off x="2433900" y="1915350"/>
              <a:ext cx="1465426" cy="1465426"/>
            </a:xfrm>
            <a:prstGeom prst="rect">
              <a:avLst/>
            </a:prstGeom>
            <a:noFill/>
            <a:ln>
              <a:noFill/>
            </a:ln>
          </p:spPr>
        </p:pic>
        <p:pic>
          <p:nvPicPr>
            <p:cNvPr id="1054" name="Google Shape;1054;p69"/>
            <p:cNvPicPr preferRelativeResize="0"/>
            <p:nvPr/>
          </p:nvPicPr>
          <p:blipFill>
            <a:blip r:embed="rId4">
              <a:alphaModFix/>
            </a:blip>
            <a:stretch>
              <a:fillRect/>
            </a:stretch>
          </p:blipFill>
          <p:spPr>
            <a:xfrm>
              <a:off x="2843485" y="2449450"/>
              <a:ext cx="646250" cy="646250"/>
            </a:xfrm>
            <a:prstGeom prst="rect">
              <a:avLst/>
            </a:prstGeom>
            <a:noFill/>
            <a:ln>
              <a:noFill/>
            </a:ln>
          </p:spPr>
        </p:pic>
        <p:sp>
          <p:nvSpPr>
            <p:cNvPr id="1055" name="Google Shape;1055;p69"/>
            <p:cNvSpPr txBox="1"/>
            <p:nvPr/>
          </p:nvSpPr>
          <p:spPr>
            <a:xfrm>
              <a:off x="1677116" y="3218538"/>
              <a:ext cx="29790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0A369D"/>
                  </a:solidFill>
                  <a:latin typeface="Roboto Mono"/>
                  <a:ea typeface="Roboto Mono"/>
                  <a:cs typeface="Roboto Mono"/>
                  <a:sym typeface="Roboto Mono"/>
                </a:rPr>
                <a:t>CatHappiness</a:t>
              </a:r>
              <a:r>
                <a:rPr lang="en" sz="1200">
                  <a:solidFill>
                    <a:srgbClr val="0A369D"/>
                  </a:solidFill>
                  <a:latin typeface="Roboto Mono"/>
                  <a:ea typeface="Roboto Mono"/>
                  <a:cs typeface="Roboto Mono"/>
                  <a:sym typeface="Roboto Mono"/>
                </a:rPr>
                <a:t>.js</a:t>
              </a:r>
              <a:endParaRPr sz="1200">
                <a:solidFill>
                  <a:srgbClr val="0A369D"/>
                </a:solidFill>
                <a:latin typeface="Roboto Mono"/>
                <a:ea typeface="Roboto Mono"/>
                <a:cs typeface="Roboto Mono"/>
                <a:sym typeface="Roboto Mono"/>
              </a:endParaRPr>
            </a:p>
          </p:txBody>
        </p:sp>
      </p:grpSp>
      <p:grpSp>
        <p:nvGrpSpPr>
          <p:cNvPr id="1056" name="Google Shape;1056;p69"/>
          <p:cNvGrpSpPr/>
          <p:nvPr/>
        </p:nvGrpSpPr>
        <p:grpSpPr>
          <a:xfrm>
            <a:off x="-10911" y="4740300"/>
            <a:ext cx="9186636" cy="415500"/>
            <a:chOff x="-10911" y="4740300"/>
            <a:chExt cx="9186636" cy="415500"/>
          </a:xfrm>
        </p:grpSpPr>
        <p:sp>
          <p:nvSpPr>
            <p:cNvPr id="1057" name="Google Shape;1057;p69"/>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9"/>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059" name="Google Shape;1059;p69"/>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060" name="Google Shape;1060;p69"/>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061" name="Google Shape;1061;p69"/>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062" name="Google Shape;1062;p69"/>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063" name="Google Shape;1063;p69"/>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064" name="Google Shape;1064;p69"/>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065" name="Google Shape;1065;p69"/>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066" name="Google Shape;1066;p69"/>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067" name="Google Shape;1067;p69"/>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9"/>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1069" name="Google Shape;1069;p69"/>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070" name="Google Shape;1070;p69"/>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1071" name="Google Shape;1071;p69"/>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072" name="Google Shape;1072;p69"/>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073" name="Google Shape;1073;p69"/>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1074" name="Google Shape;1074;p69"/>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1075" name="Google Shape;1075;p69"/>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076" name="Google Shape;1076;p69"/>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p70"/>
          <p:cNvSpPr txBox="1"/>
          <p:nvPr>
            <p:ph idx="1" type="body"/>
          </p:nvPr>
        </p:nvSpPr>
        <p:spPr>
          <a:xfrm>
            <a:off x="311700" y="1533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
              <a:t>// Profile.js   (also don't forget to import useState)</a:t>
            </a:r>
            <a:endParaRPr i="1"/>
          </a:p>
        </p:txBody>
      </p:sp>
      <p:sp>
        <p:nvSpPr>
          <p:cNvPr id="1082" name="Google Shape;1082;p7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083" name="Google Shape;1083;p70"/>
          <p:cNvPicPr preferRelativeResize="0"/>
          <p:nvPr/>
        </p:nvPicPr>
        <p:blipFill>
          <a:blip r:embed="rId3">
            <a:alphaModFix/>
          </a:blip>
          <a:stretch>
            <a:fillRect/>
          </a:stretch>
        </p:blipFill>
        <p:spPr>
          <a:xfrm>
            <a:off x="383750" y="2214125"/>
            <a:ext cx="8048450" cy="970925"/>
          </a:xfrm>
          <a:prstGeom prst="rect">
            <a:avLst/>
          </a:prstGeom>
          <a:noFill/>
          <a:ln>
            <a:noFill/>
          </a:ln>
        </p:spPr>
      </p:pic>
      <p:sp>
        <p:nvSpPr>
          <p:cNvPr id="1084" name="Google Shape;1084;p70"/>
          <p:cNvSpPr txBox="1"/>
          <p:nvPr>
            <p:ph type="title"/>
          </p:nvPr>
        </p:nvSpPr>
        <p:spPr>
          <a:xfrm>
            <a:off x="311700" y="445025"/>
            <a:ext cx="548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latin typeface="Proxima Nova"/>
                <a:ea typeface="Proxima Nova"/>
                <a:cs typeface="Proxima Nova"/>
                <a:sym typeface="Proxima Nova"/>
              </a:rPr>
              <a:t>Step 1a:</a:t>
            </a:r>
            <a:r>
              <a:rPr lang="en">
                <a:latin typeface="Proxima Nova"/>
                <a:ea typeface="Proxima Nova"/>
                <a:cs typeface="Proxima Nova"/>
                <a:sym typeface="Proxima Nova"/>
              </a:rPr>
              <a:t> Add the </a:t>
            </a:r>
            <a:r>
              <a:rPr b="1" lang="en">
                <a:latin typeface="Proxima Nova"/>
                <a:ea typeface="Proxima Nova"/>
                <a:cs typeface="Proxima Nova"/>
                <a:sym typeface="Proxima Nova"/>
              </a:rPr>
              <a:t>'catHappiness'</a:t>
            </a:r>
            <a:r>
              <a:rPr lang="en">
                <a:latin typeface="Proxima Nova"/>
                <a:ea typeface="Proxima Nova"/>
                <a:cs typeface="Proxima Nova"/>
                <a:sym typeface="Proxima Nova"/>
              </a:rPr>
              <a:t> state to Profile</a:t>
            </a:r>
            <a:endParaRPr sz="2400"/>
          </a:p>
        </p:txBody>
      </p:sp>
      <p:sp>
        <p:nvSpPr>
          <p:cNvPr id="1085" name="Google Shape;1085;p70"/>
          <p:cNvSpPr/>
          <p:nvPr/>
        </p:nvSpPr>
        <p:spPr>
          <a:xfrm>
            <a:off x="6086400" y="147150"/>
            <a:ext cx="2929800" cy="3618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w1-step1</a:t>
            </a:r>
            <a:endParaRPr>
              <a:solidFill>
                <a:srgbClr val="D4D4D4"/>
              </a:solidFill>
              <a:latin typeface="Consolas"/>
              <a:ea typeface="Consolas"/>
              <a:cs typeface="Consolas"/>
              <a:sym typeface="Consolas"/>
            </a:endParaRPr>
          </a:p>
        </p:txBody>
      </p:sp>
      <p:grpSp>
        <p:nvGrpSpPr>
          <p:cNvPr id="1086" name="Google Shape;1086;p70"/>
          <p:cNvGrpSpPr/>
          <p:nvPr/>
        </p:nvGrpSpPr>
        <p:grpSpPr>
          <a:xfrm>
            <a:off x="-10911" y="4740300"/>
            <a:ext cx="9186636" cy="415500"/>
            <a:chOff x="-10911" y="4740300"/>
            <a:chExt cx="9186636" cy="415500"/>
          </a:xfrm>
        </p:grpSpPr>
        <p:sp>
          <p:nvSpPr>
            <p:cNvPr id="1087" name="Google Shape;1087;p70"/>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70"/>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089" name="Google Shape;1089;p70"/>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090" name="Google Shape;1090;p70"/>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091" name="Google Shape;1091;p70"/>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092" name="Google Shape;1092;p70"/>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093" name="Google Shape;1093;p70"/>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094" name="Google Shape;1094;p70"/>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095" name="Google Shape;1095;p70"/>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096" name="Google Shape;1096;p70"/>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097" name="Google Shape;1097;p70"/>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70"/>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1099" name="Google Shape;1099;p70"/>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100" name="Google Shape;1100;p70"/>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1101" name="Google Shape;1101;p70"/>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102" name="Google Shape;1102;p70"/>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103" name="Google Shape;1103;p70"/>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1104" name="Google Shape;1104;p70"/>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1105" name="Google Shape;1105;p70"/>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106" name="Google Shape;1106;p70"/>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0" name="Shape 1110"/>
        <p:cNvGrpSpPr/>
        <p:nvPr/>
      </p:nvGrpSpPr>
      <p:grpSpPr>
        <a:xfrm>
          <a:off x="0" y="0"/>
          <a:ext cx="0" cy="0"/>
          <a:chOff x="0" y="0"/>
          <a:chExt cx="0" cy="0"/>
        </a:xfrm>
      </p:grpSpPr>
      <p:sp>
        <p:nvSpPr>
          <p:cNvPr id="1111" name="Google Shape;1111;p7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latin typeface="Proxima Nova"/>
                <a:ea typeface="Proxima Nova"/>
                <a:cs typeface="Proxima Nova"/>
                <a:sym typeface="Proxima Nova"/>
              </a:rPr>
              <a:t>Step 1b:</a:t>
            </a:r>
            <a:r>
              <a:rPr lang="en">
                <a:latin typeface="Proxima Nova"/>
                <a:ea typeface="Proxima Nova"/>
                <a:cs typeface="Proxima Nova"/>
                <a:sym typeface="Proxima Nova"/>
              </a:rPr>
              <a:t> Import the CatHappiness Component</a:t>
            </a:r>
            <a:endParaRPr>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112" name="Google Shape;1112;p7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
              <a:t>// Profile.js</a:t>
            </a:r>
            <a:endParaRPr i="1"/>
          </a:p>
        </p:txBody>
      </p:sp>
      <p:sp>
        <p:nvSpPr>
          <p:cNvPr id="1113" name="Google Shape;1113;p7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14" name="Google Shape;1114;p71"/>
          <p:cNvSpPr/>
          <p:nvPr/>
        </p:nvSpPr>
        <p:spPr>
          <a:xfrm>
            <a:off x="6086400" y="147150"/>
            <a:ext cx="2929800" cy="3618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w1-step1</a:t>
            </a:r>
            <a:endParaRPr>
              <a:solidFill>
                <a:srgbClr val="D4D4D4"/>
              </a:solidFill>
              <a:latin typeface="Consolas"/>
              <a:ea typeface="Consolas"/>
              <a:cs typeface="Consolas"/>
              <a:sym typeface="Consolas"/>
            </a:endParaRPr>
          </a:p>
        </p:txBody>
      </p:sp>
      <p:grpSp>
        <p:nvGrpSpPr>
          <p:cNvPr id="1115" name="Google Shape;1115;p71"/>
          <p:cNvGrpSpPr/>
          <p:nvPr/>
        </p:nvGrpSpPr>
        <p:grpSpPr>
          <a:xfrm>
            <a:off x="-10911" y="4740300"/>
            <a:ext cx="9186636" cy="415500"/>
            <a:chOff x="-10911" y="4740300"/>
            <a:chExt cx="9186636" cy="415500"/>
          </a:xfrm>
        </p:grpSpPr>
        <p:sp>
          <p:nvSpPr>
            <p:cNvPr id="1116" name="Google Shape;1116;p71"/>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1"/>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118" name="Google Shape;1118;p71"/>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119" name="Google Shape;1119;p71"/>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120" name="Google Shape;1120;p71"/>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121" name="Google Shape;1121;p71"/>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122" name="Google Shape;1122;p71"/>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123" name="Google Shape;1123;p71"/>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124" name="Google Shape;1124;p71"/>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125" name="Google Shape;1125;p71"/>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126" name="Google Shape;1126;p71"/>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71"/>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1128" name="Google Shape;1128;p71"/>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129" name="Google Shape;1129;p71"/>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1130" name="Google Shape;1130;p71"/>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131" name="Google Shape;1131;p71"/>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132" name="Google Shape;1132;p71"/>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1133" name="Google Shape;1133;p71"/>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1134" name="Google Shape;1134;p71"/>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135" name="Google Shape;1135;p71"/>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9" name="Shape 1139"/>
        <p:cNvGrpSpPr/>
        <p:nvPr/>
      </p:nvGrpSpPr>
      <p:grpSpPr>
        <a:xfrm>
          <a:off x="0" y="0"/>
          <a:ext cx="0" cy="0"/>
          <a:chOff x="0" y="0"/>
          <a:chExt cx="0" cy="0"/>
        </a:xfrm>
      </p:grpSpPr>
      <p:sp>
        <p:nvSpPr>
          <p:cNvPr id="1140" name="Google Shape;1140;p7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latin typeface="Proxima Nova"/>
                <a:ea typeface="Proxima Nova"/>
                <a:cs typeface="Proxima Nova"/>
                <a:sym typeface="Proxima Nova"/>
              </a:rPr>
              <a:t>Step 1</a:t>
            </a:r>
            <a:r>
              <a:rPr b="1" lang="en">
                <a:latin typeface="Proxima Nova"/>
                <a:ea typeface="Proxima Nova"/>
                <a:cs typeface="Proxima Nova"/>
                <a:sym typeface="Proxima Nova"/>
              </a:rPr>
              <a:t>b:</a:t>
            </a:r>
            <a:r>
              <a:rPr lang="en">
                <a:latin typeface="Proxima Nova"/>
                <a:ea typeface="Proxima Nova"/>
                <a:cs typeface="Proxima Nova"/>
                <a:sym typeface="Proxima Nova"/>
              </a:rPr>
              <a:t> Import the CatHappiness Component</a:t>
            </a:r>
            <a:endParaRPr>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141" name="Google Shape;1141;p7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
              <a:t>// Profile.js</a:t>
            </a:r>
            <a:endParaRPr i="1"/>
          </a:p>
        </p:txBody>
      </p:sp>
      <p:sp>
        <p:nvSpPr>
          <p:cNvPr id="1142" name="Google Shape;1142;p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43" name="Google Shape;1143;p72"/>
          <p:cNvPicPr preferRelativeResize="0"/>
          <p:nvPr/>
        </p:nvPicPr>
        <p:blipFill>
          <a:blip r:embed="rId3">
            <a:alphaModFix/>
          </a:blip>
          <a:stretch>
            <a:fillRect/>
          </a:stretch>
        </p:blipFill>
        <p:spPr>
          <a:xfrm>
            <a:off x="186507" y="1863350"/>
            <a:ext cx="8645800" cy="1851605"/>
          </a:xfrm>
          <a:prstGeom prst="rect">
            <a:avLst/>
          </a:prstGeom>
          <a:noFill/>
          <a:ln>
            <a:noFill/>
          </a:ln>
        </p:spPr>
      </p:pic>
      <p:sp>
        <p:nvSpPr>
          <p:cNvPr id="1144" name="Google Shape;1144;p72"/>
          <p:cNvSpPr/>
          <p:nvPr/>
        </p:nvSpPr>
        <p:spPr>
          <a:xfrm>
            <a:off x="186500" y="2343650"/>
            <a:ext cx="8645700" cy="415500"/>
          </a:xfrm>
          <a:prstGeom prst="roundRect">
            <a:avLst>
              <a:gd fmla="val 16667" name="adj"/>
            </a:avLst>
          </a:prstGeom>
          <a:noFill/>
          <a:ln cap="flat" cmpd="sng" w="285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2"/>
          <p:cNvSpPr/>
          <p:nvPr/>
        </p:nvSpPr>
        <p:spPr>
          <a:xfrm>
            <a:off x="6086400" y="147150"/>
            <a:ext cx="2929800" cy="3618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w1-step1</a:t>
            </a:r>
            <a:endParaRPr>
              <a:solidFill>
                <a:srgbClr val="D4D4D4"/>
              </a:solidFill>
              <a:latin typeface="Consolas"/>
              <a:ea typeface="Consolas"/>
              <a:cs typeface="Consolas"/>
              <a:sym typeface="Consolas"/>
            </a:endParaRPr>
          </a:p>
        </p:txBody>
      </p:sp>
      <p:grpSp>
        <p:nvGrpSpPr>
          <p:cNvPr id="1146" name="Google Shape;1146;p72"/>
          <p:cNvGrpSpPr/>
          <p:nvPr/>
        </p:nvGrpSpPr>
        <p:grpSpPr>
          <a:xfrm>
            <a:off x="-10911" y="4740300"/>
            <a:ext cx="9186636" cy="415500"/>
            <a:chOff x="-10911" y="4740300"/>
            <a:chExt cx="9186636" cy="415500"/>
          </a:xfrm>
        </p:grpSpPr>
        <p:sp>
          <p:nvSpPr>
            <p:cNvPr id="1147" name="Google Shape;1147;p72"/>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2"/>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149" name="Google Shape;1149;p72"/>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150" name="Google Shape;1150;p72"/>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151" name="Google Shape;1151;p72"/>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152" name="Google Shape;1152;p72"/>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153" name="Google Shape;1153;p72"/>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154" name="Google Shape;1154;p72"/>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155" name="Google Shape;1155;p72"/>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156" name="Google Shape;1156;p72"/>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157" name="Google Shape;1157;p72"/>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2"/>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1159" name="Google Shape;1159;p72"/>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160" name="Google Shape;1160;p72"/>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1161" name="Google Shape;1161;p72"/>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162" name="Google Shape;1162;p72"/>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163" name="Google Shape;1163;p72"/>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1164" name="Google Shape;1164;p72"/>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1165" name="Google Shape;1165;p72"/>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166" name="Google Shape;1166;p72"/>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0" name="Shape 1170"/>
        <p:cNvGrpSpPr/>
        <p:nvPr/>
      </p:nvGrpSpPr>
      <p:grpSpPr>
        <a:xfrm>
          <a:off x="0" y="0"/>
          <a:ext cx="0" cy="0"/>
          <a:chOff x="0" y="0"/>
          <a:chExt cx="0" cy="0"/>
        </a:xfrm>
      </p:grpSpPr>
      <p:sp>
        <p:nvSpPr>
          <p:cNvPr id="1171" name="Google Shape;1171;p7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Step 1</a:t>
            </a:r>
            <a:r>
              <a:rPr b="1" lang="en">
                <a:latin typeface="Proxima Nova"/>
                <a:ea typeface="Proxima Nova"/>
                <a:cs typeface="Proxima Nova"/>
                <a:sym typeface="Proxima Nova"/>
              </a:rPr>
              <a:t>c: </a:t>
            </a:r>
            <a:r>
              <a:rPr lang="en">
                <a:latin typeface="Proxima Nova"/>
                <a:ea typeface="Proxima Nova"/>
                <a:cs typeface="Proxima Nova"/>
                <a:sym typeface="Proxima Nova"/>
              </a:rPr>
              <a:t>Add the CatHappiness component</a:t>
            </a:r>
            <a:endParaRPr>
              <a:latin typeface="Proxima Nova"/>
              <a:ea typeface="Proxima Nova"/>
              <a:cs typeface="Proxima Nova"/>
              <a:sym typeface="Proxima Nova"/>
            </a:endParaRPr>
          </a:p>
        </p:txBody>
      </p:sp>
      <p:sp>
        <p:nvSpPr>
          <p:cNvPr id="1172" name="Google Shape;1172;p73"/>
          <p:cNvSpPr txBox="1"/>
          <p:nvPr>
            <p:ph idx="1" type="body"/>
          </p:nvPr>
        </p:nvSpPr>
        <p:spPr>
          <a:xfrm>
            <a:off x="99900" y="1170813"/>
            <a:ext cx="8944200" cy="3416400"/>
          </a:xfrm>
          <a:prstGeom prst="rect">
            <a:avLst/>
          </a:prstGeom>
        </p:spPr>
        <p:txBody>
          <a:bodyPr anchorCtr="0" anchor="t" bIns="91425" lIns="91425" spcFirstLastPara="1" rIns="91425" wrap="square" tIns="91425">
            <a:noAutofit/>
          </a:bodyPr>
          <a:lstStyle/>
          <a:p>
            <a:pPr indent="-342900" lvl="0" marL="457200" rtl="0" algn="ctr">
              <a:spcBef>
                <a:spcPts val="0"/>
              </a:spcBef>
              <a:spcAft>
                <a:spcPts val="0"/>
              </a:spcAft>
              <a:buSzPts val="1800"/>
              <a:buChar char="●"/>
            </a:pPr>
            <a:r>
              <a:rPr lang="en"/>
              <a:t>Add in the CatHappiness component to Profile.js (in the TODO STEP 1c area), as well as a header in front of it to look like:</a:t>
            </a:r>
            <a:endParaRPr/>
          </a:p>
          <a:p>
            <a:pPr indent="0" lvl="0" marL="457200" rtl="0" algn="ctr">
              <a:spcBef>
                <a:spcPts val="1600"/>
              </a:spcBef>
              <a:spcAft>
                <a:spcPts val="0"/>
              </a:spcAft>
              <a:buNone/>
            </a:pPr>
            <a:r>
              <a:t/>
            </a:r>
            <a:endParaRPr/>
          </a:p>
          <a:p>
            <a:pPr indent="0" lvl="0" marL="0" rtl="0" algn="ctr">
              <a:spcBef>
                <a:spcPts val="1600"/>
              </a:spcBef>
              <a:spcAft>
                <a:spcPts val="0"/>
              </a:spcAft>
              <a:buNone/>
            </a:pPr>
            <a:r>
              <a:t/>
            </a:r>
            <a:endParaRPr/>
          </a:p>
          <a:p>
            <a:pPr indent="0" lvl="0" marL="0" rtl="0" algn="l">
              <a:spcBef>
                <a:spcPts val="1600"/>
              </a:spcBef>
              <a:spcAft>
                <a:spcPts val="0"/>
              </a:spcAft>
              <a:buNone/>
            </a:pPr>
            <a:r>
              <a:t/>
            </a:r>
            <a:endParaRPr/>
          </a:p>
          <a:p>
            <a:pPr indent="-342900" lvl="0" marL="457200" rtl="0" algn="l">
              <a:spcBef>
                <a:spcPts val="1600"/>
              </a:spcBef>
              <a:spcAft>
                <a:spcPts val="0"/>
              </a:spcAft>
              <a:buSzPts val="1800"/>
              <a:buChar char="●"/>
            </a:pPr>
            <a:r>
              <a:rPr lang="en"/>
              <a:t>Also, pass in catHappiness as a prop! Don’t forget, the syntax will look like:</a:t>
            </a:r>
            <a:endParaRPr/>
          </a:p>
          <a:p>
            <a:pPr indent="0" lvl="0" marL="0" rtl="0" algn="ctr">
              <a:spcBef>
                <a:spcPts val="1600"/>
              </a:spcBef>
              <a:spcAft>
                <a:spcPts val="0"/>
              </a:spcAft>
              <a:buNone/>
            </a:pPr>
            <a:r>
              <a:t/>
            </a:r>
            <a:endParaRPr/>
          </a:p>
          <a:p>
            <a:pPr indent="0" lvl="0" marL="0" rtl="0" algn="ctr">
              <a:spcBef>
                <a:spcPts val="1600"/>
              </a:spcBef>
              <a:spcAft>
                <a:spcPts val="1600"/>
              </a:spcAft>
              <a:buNone/>
            </a:pPr>
            <a:r>
              <a:t/>
            </a:r>
            <a:endParaRPr/>
          </a:p>
        </p:txBody>
      </p:sp>
      <p:pic>
        <p:nvPicPr>
          <p:cNvPr id="1173" name="Google Shape;1173;p73"/>
          <p:cNvPicPr preferRelativeResize="0"/>
          <p:nvPr/>
        </p:nvPicPr>
        <p:blipFill>
          <a:blip r:embed="rId3">
            <a:alphaModFix/>
          </a:blip>
          <a:stretch>
            <a:fillRect/>
          </a:stretch>
        </p:blipFill>
        <p:spPr>
          <a:xfrm>
            <a:off x="588877" y="4019275"/>
            <a:ext cx="7854451" cy="493275"/>
          </a:xfrm>
          <a:prstGeom prst="rect">
            <a:avLst/>
          </a:prstGeom>
          <a:noFill/>
          <a:ln>
            <a:noFill/>
          </a:ln>
        </p:spPr>
      </p:pic>
      <p:sp>
        <p:nvSpPr>
          <p:cNvPr id="1174" name="Google Shape;1174;p7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75" name="Google Shape;1175;p73"/>
          <p:cNvPicPr preferRelativeResize="0"/>
          <p:nvPr/>
        </p:nvPicPr>
        <p:blipFill>
          <a:blip r:embed="rId4">
            <a:alphaModFix/>
          </a:blip>
          <a:stretch>
            <a:fillRect/>
          </a:stretch>
        </p:blipFill>
        <p:spPr>
          <a:xfrm>
            <a:off x="1362375" y="1964888"/>
            <a:ext cx="6038199" cy="1107200"/>
          </a:xfrm>
          <a:prstGeom prst="rect">
            <a:avLst/>
          </a:prstGeom>
          <a:noFill/>
          <a:ln>
            <a:noFill/>
          </a:ln>
        </p:spPr>
      </p:pic>
      <p:sp>
        <p:nvSpPr>
          <p:cNvPr id="1176" name="Google Shape;1176;p73"/>
          <p:cNvSpPr/>
          <p:nvPr/>
        </p:nvSpPr>
        <p:spPr>
          <a:xfrm>
            <a:off x="6086400" y="147150"/>
            <a:ext cx="2929800" cy="3618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w1-step1</a:t>
            </a:r>
            <a:endParaRPr>
              <a:solidFill>
                <a:srgbClr val="D4D4D4"/>
              </a:solidFill>
              <a:latin typeface="Consolas"/>
              <a:ea typeface="Consolas"/>
              <a:cs typeface="Consolas"/>
              <a:sym typeface="Consolas"/>
            </a:endParaRPr>
          </a:p>
        </p:txBody>
      </p:sp>
      <p:grpSp>
        <p:nvGrpSpPr>
          <p:cNvPr id="1177" name="Google Shape;1177;p73"/>
          <p:cNvGrpSpPr/>
          <p:nvPr/>
        </p:nvGrpSpPr>
        <p:grpSpPr>
          <a:xfrm>
            <a:off x="-10911" y="4740300"/>
            <a:ext cx="9186636" cy="415500"/>
            <a:chOff x="-10911" y="4740300"/>
            <a:chExt cx="9186636" cy="415500"/>
          </a:xfrm>
        </p:grpSpPr>
        <p:sp>
          <p:nvSpPr>
            <p:cNvPr id="1178" name="Google Shape;1178;p73"/>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3"/>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180" name="Google Shape;1180;p73"/>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181" name="Google Shape;1181;p73"/>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182" name="Google Shape;1182;p73"/>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183" name="Google Shape;1183;p73"/>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184" name="Google Shape;1184;p73"/>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185" name="Google Shape;1185;p73"/>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186" name="Google Shape;1186;p73"/>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187" name="Google Shape;1187;p73"/>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188" name="Google Shape;1188;p73"/>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3"/>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1190" name="Google Shape;1190;p73"/>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191" name="Google Shape;1191;p73"/>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1192" name="Google Shape;1192;p73"/>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193" name="Google Shape;1193;p73"/>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194" name="Google Shape;1194;p73"/>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1195" name="Google Shape;1195;p73"/>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1196" name="Google Shape;1196;p73"/>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197" name="Google Shape;1197;p73"/>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1" name="Shape 1201"/>
        <p:cNvGrpSpPr/>
        <p:nvPr/>
      </p:nvGrpSpPr>
      <p:grpSpPr>
        <a:xfrm>
          <a:off x="0" y="0"/>
          <a:ext cx="0" cy="0"/>
          <a:chOff x="0" y="0"/>
          <a:chExt cx="0" cy="0"/>
        </a:xfrm>
      </p:grpSpPr>
      <p:sp>
        <p:nvSpPr>
          <p:cNvPr id="1202" name="Google Shape;1202;p7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03" name="Google Shape;1203;p74"/>
          <p:cNvPicPr preferRelativeResize="0"/>
          <p:nvPr/>
        </p:nvPicPr>
        <p:blipFill>
          <a:blip r:embed="rId3">
            <a:alphaModFix/>
          </a:blip>
          <a:stretch>
            <a:fillRect/>
          </a:stretch>
        </p:blipFill>
        <p:spPr>
          <a:xfrm>
            <a:off x="528638" y="1145013"/>
            <a:ext cx="8086725" cy="3390900"/>
          </a:xfrm>
          <a:prstGeom prst="rect">
            <a:avLst/>
          </a:prstGeom>
          <a:noFill/>
          <a:ln>
            <a:noFill/>
          </a:ln>
        </p:spPr>
      </p:pic>
      <p:sp>
        <p:nvSpPr>
          <p:cNvPr id="1204" name="Google Shape;1204;p74"/>
          <p:cNvSpPr/>
          <p:nvPr/>
        </p:nvSpPr>
        <p:spPr>
          <a:xfrm>
            <a:off x="528650" y="2508413"/>
            <a:ext cx="7795200" cy="1022700"/>
          </a:xfrm>
          <a:prstGeom prst="roundRect">
            <a:avLst>
              <a:gd fmla="val 16667" name="adj"/>
            </a:avLst>
          </a:prstGeom>
          <a:noFill/>
          <a:ln cap="flat" cmpd="sng" w="285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 name="Google Shape;1205;p74"/>
          <p:cNvGrpSpPr/>
          <p:nvPr/>
        </p:nvGrpSpPr>
        <p:grpSpPr>
          <a:xfrm>
            <a:off x="-10911" y="4740300"/>
            <a:ext cx="9186636" cy="415500"/>
            <a:chOff x="-10911" y="4740300"/>
            <a:chExt cx="9186636" cy="415500"/>
          </a:xfrm>
        </p:grpSpPr>
        <p:sp>
          <p:nvSpPr>
            <p:cNvPr id="1206" name="Google Shape;1206;p74"/>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4"/>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208" name="Google Shape;1208;p74"/>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209" name="Google Shape;1209;p74"/>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210" name="Google Shape;1210;p74"/>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211" name="Google Shape;1211;p74"/>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212" name="Google Shape;1212;p74"/>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213" name="Google Shape;1213;p74"/>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214" name="Google Shape;1214;p74"/>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215" name="Google Shape;1215;p74"/>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216" name="Google Shape;1216;p74"/>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4"/>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1218" name="Google Shape;1218;p74"/>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219" name="Google Shape;1219;p74"/>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1220" name="Google Shape;1220;p74"/>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221" name="Google Shape;1221;p74"/>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222" name="Google Shape;1222;p74"/>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1223" name="Google Shape;1223;p74"/>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1224" name="Google Shape;1224;p74"/>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225" name="Google Shape;1225;p74"/>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1226" name="Google Shape;1226;p7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Step 1c: </a:t>
            </a:r>
            <a:r>
              <a:rPr lang="en">
                <a:latin typeface="Proxima Nova"/>
                <a:ea typeface="Proxima Nova"/>
                <a:cs typeface="Proxima Nova"/>
                <a:sym typeface="Proxima Nova"/>
              </a:rPr>
              <a:t>Add the CatHappiness component</a:t>
            </a:r>
            <a:endParaRPr>
              <a:latin typeface="Proxima Nova"/>
              <a:ea typeface="Proxima Nova"/>
              <a:cs typeface="Proxima Nova"/>
              <a:sym typeface="Proxima Nova"/>
            </a:endParaRPr>
          </a:p>
        </p:txBody>
      </p:sp>
      <p:sp>
        <p:nvSpPr>
          <p:cNvPr id="1227" name="Google Shape;1227;p74"/>
          <p:cNvSpPr/>
          <p:nvPr/>
        </p:nvSpPr>
        <p:spPr>
          <a:xfrm>
            <a:off x="6086400" y="147150"/>
            <a:ext cx="2929800" cy="3618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w1-step1</a:t>
            </a:r>
            <a:endParaRPr>
              <a:solidFill>
                <a:srgbClr val="D4D4D4"/>
              </a:solidFill>
              <a:latin typeface="Consolas"/>
              <a:ea typeface="Consolas"/>
              <a:cs typeface="Consolas"/>
              <a:sym typeface="Consola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1" name="Shape 1231"/>
        <p:cNvGrpSpPr/>
        <p:nvPr/>
      </p:nvGrpSpPr>
      <p:grpSpPr>
        <a:xfrm>
          <a:off x="0" y="0"/>
          <a:ext cx="0" cy="0"/>
          <a:chOff x="0" y="0"/>
          <a:chExt cx="0" cy="0"/>
        </a:xfrm>
      </p:grpSpPr>
      <p:sp>
        <p:nvSpPr>
          <p:cNvPr id="1232" name="Google Shape;1232;p7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we done?</a:t>
            </a:r>
            <a:endParaRPr/>
          </a:p>
        </p:txBody>
      </p:sp>
      <p:pic>
        <p:nvPicPr>
          <p:cNvPr id="1233" name="Google Shape;1233;p75"/>
          <p:cNvPicPr preferRelativeResize="0"/>
          <p:nvPr/>
        </p:nvPicPr>
        <p:blipFill>
          <a:blip r:embed="rId3">
            <a:alphaModFix/>
          </a:blip>
          <a:stretch>
            <a:fillRect/>
          </a:stretch>
        </p:blipFill>
        <p:spPr>
          <a:xfrm>
            <a:off x="1394350" y="1017725"/>
            <a:ext cx="6355298" cy="3820977"/>
          </a:xfrm>
          <a:prstGeom prst="rect">
            <a:avLst/>
          </a:prstGeom>
          <a:noFill/>
          <a:ln>
            <a:noFill/>
          </a:ln>
        </p:spPr>
      </p:pic>
      <p:sp>
        <p:nvSpPr>
          <p:cNvPr id="1234" name="Google Shape;1234;p75"/>
          <p:cNvSpPr/>
          <p:nvPr/>
        </p:nvSpPr>
        <p:spPr>
          <a:xfrm>
            <a:off x="3484623" y="3749650"/>
            <a:ext cx="2169300" cy="9030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236" name="Google Shape;1236;p75"/>
          <p:cNvSpPr/>
          <p:nvPr/>
        </p:nvSpPr>
        <p:spPr>
          <a:xfrm>
            <a:off x="6086400" y="147150"/>
            <a:ext cx="2929800" cy="3618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w1-step1</a:t>
            </a:r>
            <a:endParaRPr>
              <a:solidFill>
                <a:srgbClr val="D4D4D4"/>
              </a:solidFill>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1"/>
          <p:cNvSpPr txBox="1"/>
          <p:nvPr>
            <p:ph type="title"/>
          </p:nvPr>
        </p:nvSpPr>
        <p:spPr>
          <a:xfrm>
            <a:off x="249050" y="2427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Recap: Break down a website into components</a:t>
            </a:r>
            <a:endParaRPr/>
          </a:p>
          <a:p>
            <a:pPr indent="0" lvl="0" marL="0" rtl="0" algn="l">
              <a:spcBef>
                <a:spcPts val="0"/>
              </a:spcBef>
              <a:spcAft>
                <a:spcPts val="0"/>
              </a:spcAft>
              <a:buNone/>
            </a:pPr>
            <a:r>
              <a:t/>
            </a:r>
            <a:endParaRPr/>
          </a:p>
        </p:txBody>
      </p:sp>
      <p:sp>
        <p:nvSpPr>
          <p:cNvPr id="143" name="Google Shape;143;p31"/>
          <p:cNvSpPr txBox="1"/>
          <p:nvPr/>
        </p:nvSpPr>
        <p:spPr>
          <a:xfrm>
            <a:off x="156525" y="1940100"/>
            <a:ext cx="1897800" cy="126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0000"/>
                </a:solidFill>
                <a:latin typeface="Open Sans"/>
                <a:ea typeface="Open Sans"/>
                <a:cs typeface="Open Sans"/>
                <a:sym typeface="Open Sans"/>
              </a:rPr>
              <a:t>The </a:t>
            </a:r>
            <a:r>
              <a:rPr b="1" lang="en" sz="2000">
                <a:solidFill>
                  <a:srgbClr val="FF0000"/>
                </a:solidFill>
                <a:latin typeface="Open Sans"/>
                <a:ea typeface="Open Sans"/>
                <a:cs typeface="Open Sans"/>
                <a:sym typeface="Open Sans"/>
              </a:rPr>
              <a:t>root </a:t>
            </a:r>
            <a:r>
              <a:rPr lang="en" sz="2000">
                <a:solidFill>
                  <a:srgbClr val="FF0000"/>
                </a:solidFill>
                <a:latin typeface="Open Sans"/>
                <a:ea typeface="Open Sans"/>
                <a:cs typeface="Open Sans"/>
                <a:sym typeface="Open Sans"/>
              </a:rPr>
              <a:t>component (</a:t>
            </a:r>
            <a:r>
              <a:rPr b="1" lang="en" sz="2000">
                <a:solidFill>
                  <a:srgbClr val="FF0000"/>
                </a:solidFill>
                <a:latin typeface="Roboto Mono"/>
                <a:ea typeface="Roboto Mono"/>
                <a:cs typeface="Roboto Mono"/>
                <a:sym typeface="Roboto Mono"/>
              </a:rPr>
              <a:t>&lt;App/&gt;</a:t>
            </a:r>
            <a:r>
              <a:rPr lang="en" sz="2000">
                <a:solidFill>
                  <a:srgbClr val="FF0000"/>
                </a:solidFill>
                <a:latin typeface="Open Sans"/>
                <a:ea typeface="Open Sans"/>
                <a:cs typeface="Open Sans"/>
                <a:sym typeface="Open Sans"/>
              </a:rPr>
              <a:t>)</a:t>
            </a:r>
            <a:endParaRPr sz="2000">
              <a:solidFill>
                <a:srgbClr val="FF0000"/>
              </a:solidFill>
              <a:latin typeface="Open Sans"/>
              <a:ea typeface="Open Sans"/>
              <a:cs typeface="Open Sans"/>
              <a:sym typeface="Open Sans"/>
            </a:endParaRPr>
          </a:p>
        </p:txBody>
      </p:sp>
      <p:grpSp>
        <p:nvGrpSpPr>
          <p:cNvPr id="144" name="Google Shape;144;p31"/>
          <p:cNvGrpSpPr/>
          <p:nvPr/>
        </p:nvGrpSpPr>
        <p:grpSpPr>
          <a:xfrm>
            <a:off x="1723975" y="876475"/>
            <a:ext cx="5696100" cy="4178700"/>
            <a:chOff x="1723975" y="876475"/>
            <a:chExt cx="5696100" cy="4178700"/>
          </a:xfrm>
        </p:grpSpPr>
        <p:sp>
          <p:nvSpPr>
            <p:cNvPr id="145" name="Google Shape;145;p31"/>
            <p:cNvSpPr/>
            <p:nvPr/>
          </p:nvSpPr>
          <p:spPr>
            <a:xfrm>
              <a:off x="1723975" y="876475"/>
              <a:ext cx="5696100" cy="4178700"/>
            </a:xfrm>
            <a:prstGeom prst="roundRect">
              <a:avLst>
                <a:gd fmla="val 3166" name="adj"/>
              </a:avLst>
            </a:prstGeom>
            <a:solidFill>
              <a:srgbClr val="00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id="146" name="Google Shape;146;p31"/>
            <p:cNvPicPr preferRelativeResize="0"/>
            <p:nvPr/>
          </p:nvPicPr>
          <p:blipFill>
            <a:blip r:embed="rId3">
              <a:alphaModFix/>
            </a:blip>
            <a:stretch>
              <a:fillRect/>
            </a:stretch>
          </p:blipFill>
          <p:spPr>
            <a:xfrm>
              <a:off x="1858075" y="1027313"/>
              <a:ext cx="5427849" cy="3877025"/>
            </a:xfrm>
            <a:prstGeom prst="rect">
              <a:avLst/>
            </a:prstGeom>
            <a:noFill/>
            <a:ln>
              <a:noFill/>
            </a:ln>
          </p:spPr>
        </p:pic>
      </p:grpSp>
      <p:sp>
        <p:nvSpPr>
          <p:cNvPr id="147" name="Google Shape;147;p31"/>
          <p:cNvSpPr/>
          <p:nvPr/>
        </p:nvSpPr>
        <p:spPr>
          <a:xfrm>
            <a:off x="1781950" y="941550"/>
            <a:ext cx="5548200" cy="4045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0" name="Shape 1240"/>
        <p:cNvGrpSpPr/>
        <p:nvPr/>
      </p:nvGrpSpPr>
      <p:grpSpPr>
        <a:xfrm>
          <a:off x="0" y="0"/>
          <a:ext cx="0" cy="0"/>
          <a:chOff x="0" y="0"/>
          <a:chExt cx="0" cy="0"/>
        </a:xfrm>
      </p:grpSpPr>
      <p:sp>
        <p:nvSpPr>
          <p:cNvPr id="1241" name="Google Shape;1241;p76"/>
          <p:cNvSpPr txBox="1"/>
          <p:nvPr>
            <p:ph type="title"/>
          </p:nvPr>
        </p:nvSpPr>
        <p:spPr>
          <a:xfrm>
            <a:off x="64350" y="445025"/>
            <a:ext cx="9015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latin typeface="Proxima Nova"/>
                <a:ea typeface="Proxima Nova"/>
                <a:cs typeface="Proxima Nova"/>
                <a:sym typeface="Proxima Nova"/>
              </a:rPr>
              <a:t>Step 1d</a:t>
            </a:r>
            <a:r>
              <a:rPr b="1" lang="en">
                <a:latin typeface="Proxima Nova"/>
                <a:ea typeface="Proxima Nova"/>
                <a:cs typeface="Proxima Nova"/>
                <a:sym typeface="Proxima Nova"/>
              </a:rPr>
              <a:t>: </a:t>
            </a:r>
            <a:r>
              <a:rPr lang="en">
                <a:latin typeface="Proxima Nova"/>
                <a:ea typeface="Proxima Nova"/>
                <a:cs typeface="Proxima Nova"/>
                <a:sym typeface="Proxima Nova"/>
              </a:rPr>
              <a:t>Display the incoming catHappiness Prop</a:t>
            </a:r>
            <a:endParaRPr sz="3600"/>
          </a:p>
        </p:txBody>
      </p:sp>
      <p:sp>
        <p:nvSpPr>
          <p:cNvPr id="1242" name="Google Shape;1242;p76"/>
          <p:cNvSpPr txBox="1"/>
          <p:nvPr/>
        </p:nvSpPr>
        <p:spPr>
          <a:xfrm>
            <a:off x="353375" y="1119000"/>
            <a:ext cx="28662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0A369D"/>
                </a:solidFill>
                <a:latin typeface="Open Sans"/>
                <a:ea typeface="Open Sans"/>
                <a:cs typeface="Open Sans"/>
                <a:sym typeface="Open Sans"/>
              </a:rPr>
              <a:t>// CatHappiness.js</a:t>
            </a:r>
            <a:endParaRPr i="1">
              <a:solidFill>
                <a:srgbClr val="0A369D"/>
              </a:solidFill>
              <a:latin typeface="Open Sans"/>
              <a:ea typeface="Open Sans"/>
              <a:cs typeface="Open Sans"/>
              <a:sym typeface="Open Sans"/>
            </a:endParaRPr>
          </a:p>
        </p:txBody>
      </p:sp>
      <p:sp>
        <p:nvSpPr>
          <p:cNvPr id="1243" name="Google Shape;1243;p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44" name="Google Shape;1244;p76"/>
          <p:cNvPicPr preferRelativeResize="0"/>
          <p:nvPr/>
        </p:nvPicPr>
        <p:blipFill>
          <a:blip r:embed="rId3">
            <a:alphaModFix/>
          </a:blip>
          <a:stretch>
            <a:fillRect/>
          </a:stretch>
        </p:blipFill>
        <p:spPr>
          <a:xfrm>
            <a:off x="530975" y="1829775"/>
            <a:ext cx="7429500" cy="2295525"/>
          </a:xfrm>
          <a:prstGeom prst="rect">
            <a:avLst/>
          </a:prstGeom>
          <a:noFill/>
          <a:ln>
            <a:noFill/>
          </a:ln>
        </p:spPr>
      </p:pic>
      <p:sp>
        <p:nvSpPr>
          <p:cNvPr id="1245" name="Google Shape;1245;p76"/>
          <p:cNvSpPr/>
          <p:nvPr/>
        </p:nvSpPr>
        <p:spPr>
          <a:xfrm>
            <a:off x="5498125" y="2867675"/>
            <a:ext cx="1865400" cy="181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6"/>
          <p:cNvSpPr/>
          <p:nvPr/>
        </p:nvSpPr>
        <p:spPr>
          <a:xfrm>
            <a:off x="2743200" y="1868450"/>
            <a:ext cx="548700" cy="181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6"/>
          <p:cNvSpPr/>
          <p:nvPr/>
        </p:nvSpPr>
        <p:spPr>
          <a:xfrm>
            <a:off x="6086400" y="147150"/>
            <a:ext cx="2929800" cy="3618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w1-step1</a:t>
            </a:r>
            <a:endParaRPr>
              <a:solidFill>
                <a:srgbClr val="D4D4D4"/>
              </a:solidFill>
              <a:latin typeface="Consolas"/>
              <a:ea typeface="Consolas"/>
              <a:cs typeface="Consolas"/>
              <a:sym typeface="Consolas"/>
            </a:endParaRPr>
          </a:p>
        </p:txBody>
      </p:sp>
      <p:grpSp>
        <p:nvGrpSpPr>
          <p:cNvPr id="1248" name="Google Shape;1248;p76"/>
          <p:cNvGrpSpPr/>
          <p:nvPr/>
        </p:nvGrpSpPr>
        <p:grpSpPr>
          <a:xfrm>
            <a:off x="-10911" y="4740300"/>
            <a:ext cx="9186636" cy="415500"/>
            <a:chOff x="-10911" y="4740300"/>
            <a:chExt cx="9186636" cy="415500"/>
          </a:xfrm>
        </p:grpSpPr>
        <p:sp>
          <p:nvSpPr>
            <p:cNvPr id="1249" name="Google Shape;1249;p76"/>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6"/>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251" name="Google Shape;1251;p76"/>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252" name="Google Shape;1252;p76"/>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253" name="Google Shape;1253;p76"/>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254" name="Google Shape;1254;p76"/>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255" name="Google Shape;1255;p76"/>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256" name="Google Shape;1256;p76"/>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257" name="Google Shape;1257;p76"/>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258" name="Google Shape;1258;p76"/>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259" name="Google Shape;1259;p76"/>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6"/>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1261" name="Google Shape;1261;p76"/>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262" name="Google Shape;1262;p76"/>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1263" name="Google Shape;1263;p76"/>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264" name="Google Shape;1264;p76"/>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265" name="Google Shape;1265;p76"/>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1266" name="Google Shape;1266;p76"/>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1267" name="Google Shape;1267;p76"/>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268" name="Google Shape;1268;p76"/>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2" name="Shape 1272"/>
        <p:cNvGrpSpPr/>
        <p:nvPr/>
      </p:nvGrpSpPr>
      <p:grpSpPr>
        <a:xfrm>
          <a:off x="0" y="0"/>
          <a:ext cx="0" cy="0"/>
          <a:chOff x="0" y="0"/>
          <a:chExt cx="0" cy="0"/>
        </a:xfrm>
      </p:grpSpPr>
      <p:sp>
        <p:nvSpPr>
          <p:cNvPr id="1273" name="Google Shape;1273;p77"/>
          <p:cNvSpPr txBox="1"/>
          <p:nvPr/>
        </p:nvSpPr>
        <p:spPr>
          <a:xfrm>
            <a:off x="353375" y="1119000"/>
            <a:ext cx="28662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0A369D"/>
                </a:solidFill>
                <a:latin typeface="Open Sans"/>
                <a:ea typeface="Open Sans"/>
                <a:cs typeface="Open Sans"/>
                <a:sym typeface="Open Sans"/>
              </a:rPr>
              <a:t>// CatHappiness.js</a:t>
            </a:r>
            <a:endParaRPr i="1">
              <a:solidFill>
                <a:srgbClr val="0A369D"/>
              </a:solidFill>
              <a:latin typeface="Open Sans"/>
              <a:ea typeface="Open Sans"/>
              <a:cs typeface="Open Sans"/>
              <a:sym typeface="Open Sans"/>
            </a:endParaRPr>
          </a:p>
        </p:txBody>
      </p:sp>
      <p:sp>
        <p:nvSpPr>
          <p:cNvPr id="1274" name="Google Shape;1274;p7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75" name="Google Shape;1275;p77"/>
          <p:cNvPicPr preferRelativeResize="0"/>
          <p:nvPr/>
        </p:nvPicPr>
        <p:blipFill>
          <a:blip r:embed="rId3">
            <a:alphaModFix/>
          </a:blip>
          <a:stretch>
            <a:fillRect/>
          </a:stretch>
        </p:blipFill>
        <p:spPr>
          <a:xfrm>
            <a:off x="530975" y="1829775"/>
            <a:ext cx="7429500" cy="2295525"/>
          </a:xfrm>
          <a:prstGeom prst="rect">
            <a:avLst/>
          </a:prstGeom>
          <a:noFill/>
          <a:ln>
            <a:noFill/>
          </a:ln>
        </p:spPr>
      </p:pic>
      <p:sp>
        <p:nvSpPr>
          <p:cNvPr id="1276" name="Google Shape;1276;p77"/>
          <p:cNvSpPr txBox="1"/>
          <p:nvPr>
            <p:ph type="title"/>
          </p:nvPr>
        </p:nvSpPr>
        <p:spPr>
          <a:xfrm>
            <a:off x="64350" y="445025"/>
            <a:ext cx="9015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latin typeface="Proxima Nova"/>
                <a:ea typeface="Proxima Nova"/>
                <a:cs typeface="Proxima Nova"/>
                <a:sym typeface="Proxima Nova"/>
              </a:rPr>
              <a:t>Step 1d: </a:t>
            </a:r>
            <a:r>
              <a:rPr lang="en">
                <a:latin typeface="Proxima Nova"/>
                <a:ea typeface="Proxima Nova"/>
                <a:cs typeface="Proxima Nova"/>
                <a:sym typeface="Proxima Nova"/>
              </a:rPr>
              <a:t>Display the incoming </a:t>
            </a:r>
            <a:r>
              <a:rPr lang="en">
                <a:latin typeface="Proxima Nova"/>
                <a:ea typeface="Proxima Nova"/>
                <a:cs typeface="Proxima Nova"/>
                <a:sym typeface="Proxima Nova"/>
              </a:rPr>
              <a:t>catHappiness</a:t>
            </a:r>
            <a:r>
              <a:rPr lang="en">
                <a:latin typeface="Proxima Nova"/>
                <a:ea typeface="Proxima Nova"/>
                <a:cs typeface="Proxima Nova"/>
                <a:sym typeface="Proxima Nova"/>
              </a:rPr>
              <a:t> Prop</a:t>
            </a:r>
            <a:endParaRPr>
              <a:latin typeface="Proxima Nova"/>
              <a:ea typeface="Proxima Nova"/>
              <a:cs typeface="Proxima Nova"/>
              <a:sym typeface="Proxima Nova"/>
            </a:endParaRPr>
          </a:p>
          <a:p>
            <a:pPr indent="0" lvl="0" marL="0" rtl="0" algn="ctr">
              <a:spcBef>
                <a:spcPts val="0"/>
              </a:spcBef>
              <a:spcAft>
                <a:spcPts val="0"/>
              </a:spcAft>
              <a:buNone/>
            </a:pPr>
            <a:r>
              <a:t/>
            </a:r>
            <a:endParaRPr sz="3600"/>
          </a:p>
        </p:txBody>
      </p:sp>
      <p:sp>
        <p:nvSpPr>
          <p:cNvPr id="1277" name="Google Shape;1277;p77"/>
          <p:cNvSpPr/>
          <p:nvPr/>
        </p:nvSpPr>
        <p:spPr>
          <a:xfrm>
            <a:off x="6086400" y="147150"/>
            <a:ext cx="2929800" cy="361800"/>
          </a:xfrm>
          <a:prstGeom prst="roundRect">
            <a:avLst>
              <a:gd fmla="val 16667" name="adj"/>
            </a:avLst>
          </a:prstGeom>
          <a:solidFill>
            <a:srgbClr val="1E1E1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4D4D4"/>
                </a:solidFill>
                <a:latin typeface="Consolas"/>
                <a:ea typeface="Consolas"/>
                <a:cs typeface="Consolas"/>
                <a:sym typeface="Consolas"/>
              </a:rPr>
              <a:t>git checkout </a:t>
            </a:r>
            <a:r>
              <a:rPr b="1" lang="en">
                <a:solidFill>
                  <a:srgbClr val="D4D4D4"/>
                </a:solidFill>
                <a:latin typeface="Consolas"/>
                <a:ea typeface="Consolas"/>
                <a:cs typeface="Consolas"/>
                <a:sym typeface="Consolas"/>
              </a:rPr>
              <a:t>w1-step1</a:t>
            </a:r>
            <a:endParaRPr>
              <a:solidFill>
                <a:srgbClr val="D4D4D4"/>
              </a:solidFill>
              <a:latin typeface="Consolas"/>
              <a:ea typeface="Consolas"/>
              <a:cs typeface="Consolas"/>
              <a:sym typeface="Consolas"/>
            </a:endParaRPr>
          </a:p>
        </p:txBody>
      </p:sp>
      <p:grpSp>
        <p:nvGrpSpPr>
          <p:cNvPr id="1278" name="Google Shape;1278;p77"/>
          <p:cNvGrpSpPr/>
          <p:nvPr/>
        </p:nvGrpSpPr>
        <p:grpSpPr>
          <a:xfrm>
            <a:off x="-10911" y="4740300"/>
            <a:ext cx="9186636" cy="415500"/>
            <a:chOff x="-10911" y="4740300"/>
            <a:chExt cx="9186636" cy="415500"/>
          </a:xfrm>
        </p:grpSpPr>
        <p:sp>
          <p:nvSpPr>
            <p:cNvPr id="1279" name="Google Shape;1279;p77"/>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77"/>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281" name="Google Shape;1281;p77"/>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282" name="Google Shape;1282;p77"/>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283" name="Google Shape;1283;p77"/>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284" name="Google Shape;1284;p77"/>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285" name="Google Shape;1285;p77"/>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286" name="Google Shape;1286;p77"/>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287" name="Google Shape;1287;p77"/>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288" name="Google Shape;1288;p77"/>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289" name="Google Shape;1289;p77"/>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7"/>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FF00"/>
                  </a:solidFill>
                  <a:latin typeface="Open Sans"/>
                  <a:ea typeface="Open Sans"/>
                  <a:cs typeface="Open Sans"/>
                  <a:sym typeface="Open Sans"/>
                </a:rPr>
                <a:t>starter</a:t>
              </a:r>
              <a:endParaRPr b="1">
                <a:solidFill>
                  <a:schemeClr val="lt1"/>
                </a:solidFill>
                <a:latin typeface="Open Sans"/>
                <a:ea typeface="Open Sans"/>
                <a:cs typeface="Open Sans"/>
                <a:sym typeface="Open Sans"/>
              </a:endParaRPr>
            </a:p>
          </p:txBody>
        </p:sp>
        <p:sp>
          <p:nvSpPr>
            <p:cNvPr id="1291" name="Google Shape;1291;p77"/>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292" name="Google Shape;1292;p77"/>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step1</a:t>
              </a:r>
              <a:endParaRPr b="1">
                <a:solidFill>
                  <a:schemeClr val="lt1"/>
                </a:solidFill>
                <a:latin typeface="Open Sans"/>
                <a:ea typeface="Open Sans"/>
                <a:cs typeface="Open Sans"/>
                <a:sym typeface="Open Sans"/>
              </a:endParaRPr>
            </a:p>
          </p:txBody>
        </p:sp>
        <p:sp>
          <p:nvSpPr>
            <p:cNvPr id="1293" name="Google Shape;1293;p77"/>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294" name="Google Shape;1294;p77"/>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295" name="Google Shape;1295;p77"/>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sp>
          <p:nvSpPr>
            <p:cNvPr id="1296" name="Google Shape;1296;p77"/>
            <p:cNvSpPr txBox="1"/>
            <p:nvPr/>
          </p:nvSpPr>
          <p:spPr>
            <a:xfrm>
              <a:off x="8148625" y="4795625"/>
              <a:ext cx="99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CCCC"/>
                  </a:solidFill>
                  <a:latin typeface="Open Sans"/>
                  <a:ea typeface="Open Sans"/>
                  <a:cs typeface="Open Sans"/>
                  <a:sym typeface="Open Sans"/>
                </a:rPr>
                <a:t>step2</a:t>
              </a:r>
              <a:endParaRPr>
                <a:solidFill>
                  <a:srgbClr val="CCCCCC"/>
                </a:solidFill>
                <a:latin typeface="Open Sans"/>
                <a:ea typeface="Open Sans"/>
                <a:cs typeface="Open Sans"/>
                <a:sym typeface="Open Sans"/>
              </a:endParaRPr>
            </a:p>
          </p:txBody>
        </p:sp>
        <p:cxnSp>
          <p:nvCxnSpPr>
            <p:cNvPr id="1297" name="Google Shape;1297;p77"/>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298" name="Google Shape;1298;p77"/>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2" name="Shape 1302"/>
        <p:cNvGrpSpPr/>
        <p:nvPr/>
      </p:nvGrpSpPr>
      <p:grpSpPr>
        <a:xfrm>
          <a:off x="0" y="0"/>
          <a:ext cx="0" cy="0"/>
          <a:chOff x="0" y="0"/>
          <a:chExt cx="0" cy="0"/>
        </a:xfrm>
      </p:grpSpPr>
      <p:sp>
        <p:nvSpPr>
          <p:cNvPr id="1303" name="Google Shape;1303;p78"/>
          <p:cNvSpPr txBox="1"/>
          <p:nvPr>
            <p:ph type="ctrTitle"/>
          </p:nvPr>
        </p:nvSpPr>
        <p:spPr>
          <a:xfrm>
            <a:off x="311708" y="12503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Proxima Nova"/>
                <a:ea typeface="Proxima Nova"/>
                <a:cs typeface="Proxima Nova"/>
                <a:sym typeface="Proxima Nova"/>
              </a:rPr>
              <a:t>Step 2:</a:t>
            </a:r>
            <a:endParaRPr>
              <a:latin typeface="Proxima Nova"/>
              <a:ea typeface="Proxima Nova"/>
              <a:cs typeface="Proxima Nova"/>
              <a:sym typeface="Proxima Nova"/>
            </a:endParaRPr>
          </a:p>
          <a:p>
            <a:pPr indent="0" lvl="0" marL="0" rtl="0" algn="ctr">
              <a:spcBef>
                <a:spcPts val="0"/>
              </a:spcBef>
              <a:spcAft>
                <a:spcPts val="0"/>
              </a:spcAft>
              <a:buNone/>
            </a:pPr>
            <a:r>
              <a:rPr b="1" lang="en">
                <a:latin typeface="Proxima Nova"/>
                <a:ea typeface="Proxima Nova"/>
                <a:cs typeface="Proxima Nova"/>
                <a:sym typeface="Proxima Nova"/>
              </a:rPr>
              <a:t>Updating CatHappiness</a:t>
            </a:r>
            <a:endParaRPr b="1">
              <a:latin typeface="Proxima Nova"/>
              <a:ea typeface="Proxima Nova"/>
              <a:cs typeface="Proxima Nova"/>
              <a:sym typeface="Proxima Nova"/>
            </a:endParaRPr>
          </a:p>
        </p:txBody>
      </p:sp>
      <p:sp>
        <p:nvSpPr>
          <p:cNvPr id="1304" name="Google Shape;1304;p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05" name="Google Shape;1305;p78"/>
          <p:cNvSpPr/>
          <p:nvPr/>
        </p:nvSpPr>
        <p:spPr>
          <a:xfrm>
            <a:off x="3107100" y="3302975"/>
            <a:ext cx="2929800" cy="596700"/>
          </a:xfrm>
          <a:prstGeom prst="roundRect">
            <a:avLst>
              <a:gd fmla="val 16667" name="adj"/>
            </a:avLst>
          </a:prstGeom>
          <a:solidFill>
            <a:srgbClr val="1E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D4D4D4"/>
                </a:solidFill>
                <a:latin typeface="Roboto Mono"/>
                <a:ea typeface="Roboto Mono"/>
                <a:cs typeface="Roboto Mono"/>
                <a:sym typeface="Roboto Mono"/>
              </a:rPr>
              <a:t>git reset --hard</a:t>
            </a:r>
            <a:endParaRPr>
              <a:solidFill>
                <a:srgbClr val="D4D4D4"/>
              </a:solidFill>
              <a:latin typeface="Roboto Mono"/>
              <a:ea typeface="Roboto Mono"/>
              <a:cs typeface="Roboto Mono"/>
              <a:sym typeface="Roboto Mono"/>
            </a:endParaRPr>
          </a:p>
          <a:p>
            <a:pPr indent="0" lvl="0" marL="0" rtl="0" algn="l">
              <a:spcBef>
                <a:spcPts val="0"/>
              </a:spcBef>
              <a:spcAft>
                <a:spcPts val="0"/>
              </a:spcAft>
              <a:buNone/>
            </a:pPr>
            <a:r>
              <a:rPr lang="en">
                <a:solidFill>
                  <a:srgbClr val="D4D4D4"/>
                </a:solidFill>
                <a:latin typeface="Roboto Mono"/>
                <a:ea typeface="Roboto Mono"/>
                <a:cs typeface="Roboto Mono"/>
                <a:sym typeface="Roboto Mono"/>
              </a:rPr>
              <a:t>git checkout </a:t>
            </a:r>
            <a:r>
              <a:rPr b="1" lang="en">
                <a:solidFill>
                  <a:srgbClr val="D4D4D4"/>
                </a:solidFill>
                <a:latin typeface="Roboto Mono"/>
                <a:ea typeface="Roboto Mono"/>
                <a:cs typeface="Roboto Mono"/>
                <a:sym typeface="Roboto Mono"/>
              </a:rPr>
              <a:t>w1-step2</a:t>
            </a:r>
            <a:endParaRPr>
              <a:solidFill>
                <a:srgbClr val="D4D4D4"/>
              </a:solidFill>
              <a:latin typeface="Roboto Mono"/>
              <a:ea typeface="Roboto Mono"/>
              <a:cs typeface="Roboto Mono"/>
              <a:sym typeface="Roboto Mon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9" name="Shape 1309"/>
        <p:cNvGrpSpPr/>
        <p:nvPr/>
      </p:nvGrpSpPr>
      <p:grpSpPr>
        <a:xfrm>
          <a:off x="0" y="0"/>
          <a:ext cx="0" cy="0"/>
          <a:chOff x="0" y="0"/>
          <a:chExt cx="0" cy="0"/>
        </a:xfrm>
      </p:grpSpPr>
      <p:sp>
        <p:nvSpPr>
          <p:cNvPr id="1310" name="Google Shape;1310;p7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Let's get on the same page</a:t>
            </a:r>
            <a:endParaRPr sz="3600"/>
          </a:p>
        </p:txBody>
      </p:sp>
      <p:sp>
        <p:nvSpPr>
          <p:cNvPr id="1311" name="Google Shape;1311;p79"/>
          <p:cNvSpPr txBox="1"/>
          <p:nvPr>
            <p:ph idx="1" type="body"/>
          </p:nvPr>
        </p:nvSpPr>
        <p:spPr>
          <a:xfrm>
            <a:off x="311700" y="1152475"/>
            <a:ext cx="8520600" cy="36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4000">
              <a:solidFill>
                <a:srgbClr val="0A369D"/>
              </a:solidFill>
            </a:endParaRPr>
          </a:p>
          <a:p>
            <a:pPr indent="0" lvl="0" marL="0" rtl="0" algn="ctr">
              <a:spcBef>
                <a:spcPts val="1600"/>
              </a:spcBef>
              <a:spcAft>
                <a:spcPts val="0"/>
              </a:spcAft>
              <a:buNone/>
            </a:pPr>
            <a:r>
              <a:rPr lang="en" sz="4000">
                <a:solidFill>
                  <a:srgbClr val="0A369D"/>
                </a:solidFill>
                <a:latin typeface="Courier New"/>
                <a:ea typeface="Courier New"/>
                <a:cs typeface="Courier New"/>
                <a:sym typeface="Courier New"/>
              </a:rPr>
              <a:t>git reset --hard</a:t>
            </a:r>
            <a:br>
              <a:rPr lang="en" sz="4000">
                <a:solidFill>
                  <a:srgbClr val="0A369D"/>
                </a:solidFill>
                <a:latin typeface="Courier New"/>
                <a:ea typeface="Courier New"/>
                <a:cs typeface="Courier New"/>
                <a:sym typeface="Courier New"/>
              </a:rPr>
            </a:br>
            <a:r>
              <a:rPr lang="en" sz="4000">
                <a:solidFill>
                  <a:srgbClr val="0A369D"/>
                </a:solidFill>
                <a:latin typeface="Courier New"/>
                <a:ea typeface="Courier New"/>
                <a:cs typeface="Courier New"/>
                <a:sym typeface="Courier New"/>
              </a:rPr>
              <a:t>git checkout </a:t>
            </a:r>
            <a:r>
              <a:rPr lang="en" sz="4000">
                <a:latin typeface="Courier New"/>
                <a:ea typeface="Courier New"/>
                <a:cs typeface="Courier New"/>
                <a:sym typeface="Courier New"/>
              </a:rPr>
              <a:t>w1-step2</a:t>
            </a:r>
            <a:endParaRPr sz="3400">
              <a:solidFill>
                <a:srgbClr val="0A369D"/>
              </a:solidFill>
            </a:endParaRPr>
          </a:p>
        </p:txBody>
      </p:sp>
      <p:sp>
        <p:nvSpPr>
          <p:cNvPr id="1312" name="Google Shape;1312;p7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13" name="Google Shape;1313;p79"/>
          <p:cNvSpPr txBox="1"/>
          <p:nvPr/>
        </p:nvSpPr>
        <p:spPr>
          <a:xfrm>
            <a:off x="1249750" y="4352150"/>
            <a:ext cx="6436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venir"/>
                <a:ea typeface="Avenir"/>
                <a:cs typeface="Avenir"/>
                <a:sym typeface="Avenir"/>
              </a:rPr>
              <a:t>*If it doesn't let you checkout and says 'Please commit your changes or stash them',  then 'git stash' should do the trick and you should be able to checkout</a:t>
            </a:r>
            <a:endParaRPr>
              <a:latin typeface="Avenir"/>
              <a:ea typeface="Avenir"/>
              <a:cs typeface="Avenir"/>
              <a:sym typeface="Avenir"/>
            </a:endParaRPr>
          </a:p>
        </p:txBody>
      </p:sp>
      <p:sp>
        <p:nvSpPr>
          <p:cNvPr id="1314" name="Google Shape;1314;p79"/>
          <p:cNvSpPr txBox="1"/>
          <p:nvPr/>
        </p:nvSpPr>
        <p:spPr>
          <a:xfrm>
            <a:off x="903700" y="1442025"/>
            <a:ext cx="6881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Avenir"/>
                <a:ea typeface="Avenir"/>
                <a:cs typeface="Avenir"/>
                <a:sym typeface="Avenir"/>
              </a:rPr>
              <a:t>Save or close out of all of your 'unsaved' files: </a:t>
            </a:r>
            <a:endParaRPr sz="2000">
              <a:latin typeface="Avenir"/>
              <a:ea typeface="Avenir"/>
              <a:cs typeface="Avenir"/>
              <a:sym typeface="Avenir"/>
            </a:endParaRPr>
          </a:p>
        </p:txBody>
      </p:sp>
      <p:pic>
        <p:nvPicPr>
          <p:cNvPr id="1315" name="Google Shape;1315;p79"/>
          <p:cNvPicPr preferRelativeResize="0"/>
          <p:nvPr/>
        </p:nvPicPr>
        <p:blipFill>
          <a:blip r:embed="rId3">
            <a:alphaModFix/>
          </a:blip>
          <a:stretch>
            <a:fillRect/>
          </a:stretch>
        </p:blipFill>
        <p:spPr>
          <a:xfrm>
            <a:off x="6405225" y="1491525"/>
            <a:ext cx="1446480" cy="39360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9" name="Shape 1319"/>
        <p:cNvGrpSpPr/>
        <p:nvPr/>
      </p:nvGrpSpPr>
      <p:grpSpPr>
        <a:xfrm>
          <a:off x="0" y="0"/>
          <a:ext cx="0" cy="0"/>
          <a:chOff x="0" y="0"/>
          <a:chExt cx="0" cy="0"/>
        </a:xfrm>
      </p:grpSpPr>
      <p:sp>
        <p:nvSpPr>
          <p:cNvPr id="1320" name="Google Shape;1320;p8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latin typeface="Proxima Nova"/>
                <a:ea typeface="Proxima Nova"/>
                <a:cs typeface="Proxima Nova"/>
                <a:sym typeface="Proxima Nova"/>
              </a:rPr>
              <a:t>Step 2</a:t>
            </a:r>
            <a:r>
              <a:rPr b="1" lang="en" sz="3600">
                <a:latin typeface="Proxima Nova"/>
                <a:ea typeface="Proxima Nova"/>
                <a:cs typeface="Proxima Nova"/>
                <a:sym typeface="Proxima Nova"/>
              </a:rPr>
              <a:t>:</a:t>
            </a:r>
            <a:r>
              <a:rPr lang="en" sz="3600">
                <a:latin typeface="Proxima Nova"/>
                <a:ea typeface="Proxima Nova"/>
                <a:cs typeface="Proxima Nova"/>
                <a:sym typeface="Proxima Nova"/>
              </a:rPr>
              <a:t> Update </a:t>
            </a:r>
            <a:r>
              <a:rPr lang="en" sz="3600">
                <a:latin typeface="Proxima Nova"/>
                <a:ea typeface="Proxima Nova"/>
                <a:cs typeface="Proxima Nova"/>
                <a:sym typeface="Proxima Nova"/>
              </a:rPr>
              <a:t>catHappiness</a:t>
            </a:r>
            <a:r>
              <a:rPr lang="en" sz="3600">
                <a:latin typeface="Proxima Nova"/>
                <a:ea typeface="Proxima Nova"/>
                <a:cs typeface="Proxima Nova"/>
                <a:sym typeface="Proxima Nova"/>
              </a:rPr>
              <a:t> State </a:t>
            </a:r>
            <a:endParaRPr sz="3600">
              <a:latin typeface="Proxima Nova"/>
              <a:ea typeface="Proxima Nova"/>
              <a:cs typeface="Proxima Nova"/>
              <a:sym typeface="Proxima Nova"/>
            </a:endParaRPr>
          </a:p>
        </p:txBody>
      </p:sp>
      <p:sp>
        <p:nvSpPr>
          <p:cNvPr id="1321" name="Google Shape;1321;p80"/>
          <p:cNvSpPr txBox="1"/>
          <p:nvPr>
            <p:ph idx="1" type="body"/>
          </p:nvPr>
        </p:nvSpPr>
        <p:spPr>
          <a:xfrm>
            <a:off x="311700" y="1152475"/>
            <a:ext cx="8520600" cy="30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2400">
              <a:solidFill>
                <a:srgbClr val="0A369D"/>
              </a:solidFill>
            </a:endParaRPr>
          </a:p>
          <a:p>
            <a:pPr indent="0" lvl="0" marL="0" rtl="0" algn="ctr">
              <a:spcBef>
                <a:spcPts val="1600"/>
              </a:spcBef>
              <a:spcAft>
                <a:spcPts val="0"/>
              </a:spcAft>
              <a:buNone/>
            </a:pPr>
            <a:r>
              <a:t/>
            </a:r>
            <a:endParaRPr sz="2400"/>
          </a:p>
          <a:p>
            <a:pPr indent="0" lvl="0" marL="0" rtl="0" algn="ctr">
              <a:spcBef>
                <a:spcPts val="1600"/>
              </a:spcBef>
              <a:spcAft>
                <a:spcPts val="0"/>
              </a:spcAft>
              <a:buNone/>
            </a:pPr>
            <a:r>
              <a:t/>
            </a:r>
            <a:endParaRPr sz="2400"/>
          </a:p>
          <a:p>
            <a:pPr indent="0" lvl="0" marL="0" rtl="0" algn="ctr">
              <a:spcBef>
                <a:spcPts val="1600"/>
              </a:spcBef>
              <a:spcAft>
                <a:spcPts val="0"/>
              </a:spcAft>
              <a:buNone/>
            </a:pPr>
            <a:r>
              <a:t/>
            </a:r>
            <a:endParaRPr sz="2400"/>
          </a:p>
          <a:p>
            <a:pPr indent="0" lvl="0" marL="0" rtl="0" algn="l">
              <a:spcBef>
                <a:spcPts val="1600"/>
              </a:spcBef>
              <a:spcAft>
                <a:spcPts val="1600"/>
              </a:spcAft>
              <a:buNone/>
            </a:pPr>
            <a:r>
              <a:t/>
            </a:r>
            <a:endParaRPr>
              <a:solidFill>
                <a:srgbClr val="0A369D"/>
              </a:solidFill>
            </a:endParaRPr>
          </a:p>
        </p:txBody>
      </p:sp>
      <p:sp>
        <p:nvSpPr>
          <p:cNvPr id="1322" name="Google Shape;1322;p80"/>
          <p:cNvSpPr txBox="1"/>
          <p:nvPr>
            <p:ph idx="1" type="body"/>
          </p:nvPr>
        </p:nvSpPr>
        <p:spPr>
          <a:xfrm>
            <a:off x="311700" y="771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1600"/>
              </a:spcBef>
              <a:spcAft>
                <a:spcPts val="0"/>
              </a:spcAft>
              <a:buNone/>
            </a:pPr>
            <a:r>
              <a:rPr lang="en" sz="2400"/>
              <a:t>Now we need to change the </a:t>
            </a:r>
            <a:r>
              <a:rPr lang="en" sz="2400"/>
              <a:t>catHappiness</a:t>
            </a:r>
            <a:r>
              <a:rPr lang="en" sz="2400"/>
              <a:t> when we click our profile pic!</a:t>
            </a:r>
            <a:endParaRPr sz="2400">
              <a:solidFill>
                <a:srgbClr val="F95458"/>
              </a:solidFill>
            </a:endParaRPr>
          </a:p>
          <a:p>
            <a:pPr indent="0" lvl="0" marL="0" rtl="0" algn="ctr">
              <a:spcBef>
                <a:spcPts val="1600"/>
              </a:spcBef>
              <a:spcAft>
                <a:spcPts val="0"/>
              </a:spcAft>
              <a:buClr>
                <a:schemeClr val="dk1"/>
              </a:buClr>
              <a:buSzPts val="1100"/>
              <a:buFont typeface="Arial"/>
              <a:buNone/>
            </a:pPr>
            <a:r>
              <a:t/>
            </a:r>
            <a:endParaRPr sz="2400">
              <a:solidFill>
                <a:srgbClr val="F95458"/>
              </a:solidFill>
            </a:endParaRPr>
          </a:p>
          <a:p>
            <a:pPr indent="0" lvl="0" marL="0" rtl="0" algn="ctr">
              <a:spcBef>
                <a:spcPts val="1600"/>
              </a:spcBef>
              <a:spcAft>
                <a:spcPts val="0"/>
              </a:spcAft>
              <a:buNone/>
            </a:pPr>
            <a:r>
              <a:t/>
            </a:r>
            <a:endParaRPr sz="2400"/>
          </a:p>
          <a:p>
            <a:pPr indent="0" lvl="0" marL="0" rtl="0" algn="ctr">
              <a:spcBef>
                <a:spcPts val="1600"/>
              </a:spcBef>
              <a:spcAft>
                <a:spcPts val="0"/>
              </a:spcAft>
              <a:buNone/>
            </a:pPr>
            <a:r>
              <a:t/>
            </a:r>
            <a:endParaRPr sz="2400"/>
          </a:p>
          <a:p>
            <a:pPr indent="0" lvl="0" marL="0" rtl="0" algn="ctr">
              <a:spcBef>
                <a:spcPts val="1600"/>
              </a:spcBef>
              <a:spcAft>
                <a:spcPts val="1600"/>
              </a:spcAft>
              <a:buNone/>
            </a:pPr>
            <a:r>
              <a:t/>
            </a:r>
            <a:endParaRPr sz="2400"/>
          </a:p>
        </p:txBody>
      </p:sp>
      <p:sp>
        <p:nvSpPr>
          <p:cNvPr id="1323" name="Google Shape;1323;p8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24" name="Google Shape;1324;p80"/>
          <p:cNvPicPr preferRelativeResize="0"/>
          <p:nvPr/>
        </p:nvPicPr>
        <p:blipFill>
          <a:blip r:embed="rId3">
            <a:alphaModFix/>
          </a:blip>
          <a:stretch>
            <a:fillRect/>
          </a:stretch>
        </p:blipFill>
        <p:spPr>
          <a:xfrm>
            <a:off x="2442750" y="2299000"/>
            <a:ext cx="4258499" cy="2364224"/>
          </a:xfrm>
          <a:prstGeom prst="rect">
            <a:avLst/>
          </a:prstGeom>
          <a:noFill/>
          <a:ln>
            <a:noFill/>
          </a:ln>
        </p:spPr>
      </p:pic>
      <p:grpSp>
        <p:nvGrpSpPr>
          <p:cNvPr id="1325" name="Google Shape;1325;p80"/>
          <p:cNvGrpSpPr/>
          <p:nvPr/>
        </p:nvGrpSpPr>
        <p:grpSpPr>
          <a:xfrm>
            <a:off x="-10911" y="4740300"/>
            <a:ext cx="9220336" cy="415500"/>
            <a:chOff x="-10911" y="4740300"/>
            <a:chExt cx="9220336" cy="415500"/>
          </a:xfrm>
        </p:grpSpPr>
        <p:grpSp>
          <p:nvGrpSpPr>
            <p:cNvPr id="1326" name="Google Shape;1326;p80"/>
            <p:cNvGrpSpPr/>
            <p:nvPr/>
          </p:nvGrpSpPr>
          <p:grpSpPr>
            <a:xfrm>
              <a:off x="-10911" y="4740300"/>
              <a:ext cx="9186636" cy="415500"/>
              <a:chOff x="-10911" y="4740300"/>
              <a:chExt cx="9186636" cy="415500"/>
            </a:xfrm>
          </p:grpSpPr>
          <p:sp>
            <p:nvSpPr>
              <p:cNvPr id="1327" name="Google Shape;1327;p80"/>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80"/>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329" name="Google Shape;1329;p80"/>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330" name="Google Shape;1330;p80"/>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331" name="Google Shape;1331;p80"/>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332" name="Google Shape;1332;p80"/>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333" name="Google Shape;1333;p80"/>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334" name="Google Shape;1334;p80"/>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335" name="Google Shape;1335;p80"/>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336" name="Google Shape;1336;p80"/>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337" name="Google Shape;1337;p80"/>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80"/>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starter</a:t>
                </a:r>
                <a:endParaRPr b="1">
                  <a:solidFill>
                    <a:srgbClr val="00FF00"/>
                  </a:solidFill>
                  <a:latin typeface="Open Sans"/>
                  <a:ea typeface="Open Sans"/>
                  <a:cs typeface="Open Sans"/>
                  <a:sym typeface="Open Sans"/>
                </a:endParaRPr>
              </a:p>
            </p:txBody>
          </p:sp>
          <p:sp>
            <p:nvSpPr>
              <p:cNvPr id="1339" name="Google Shape;1339;p80"/>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340" name="Google Shape;1340;p80"/>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step1</a:t>
                </a:r>
                <a:endParaRPr b="1">
                  <a:solidFill>
                    <a:srgbClr val="00FF00"/>
                  </a:solidFill>
                  <a:latin typeface="Open Sans"/>
                  <a:ea typeface="Open Sans"/>
                  <a:cs typeface="Open Sans"/>
                  <a:sym typeface="Open Sans"/>
                </a:endParaRPr>
              </a:p>
            </p:txBody>
          </p:sp>
          <p:sp>
            <p:nvSpPr>
              <p:cNvPr id="1341" name="Google Shape;1341;p80"/>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342" name="Google Shape;1342;p80"/>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343" name="Google Shape;1343;p80"/>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344" name="Google Shape;1344;p80"/>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345" name="Google Shape;1345;p80"/>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1346" name="Google Shape;1346;p80"/>
            <p:cNvSpPr txBox="1"/>
            <p:nvPr/>
          </p:nvSpPr>
          <p:spPr>
            <a:xfrm>
              <a:off x="8148625" y="4795625"/>
              <a:ext cx="10608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step2</a:t>
              </a:r>
              <a:endParaRPr b="1">
                <a:solidFill>
                  <a:schemeClr val="lt1"/>
                </a:solidFill>
                <a:latin typeface="Open Sans"/>
                <a:ea typeface="Open Sans"/>
                <a:cs typeface="Open Sans"/>
                <a:sym typeface="Open Sans"/>
              </a:endParaRPr>
            </a:p>
          </p:txBody>
        </p:sp>
      </p:grpSp>
      <p:sp>
        <p:nvSpPr>
          <p:cNvPr id="1347" name="Google Shape;1347;p80"/>
          <p:cNvSpPr/>
          <p:nvPr/>
        </p:nvSpPr>
        <p:spPr>
          <a:xfrm>
            <a:off x="6214200" y="-8018"/>
            <a:ext cx="2929800" cy="596700"/>
          </a:xfrm>
          <a:prstGeom prst="roundRect">
            <a:avLst>
              <a:gd fmla="val 16667" name="adj"/>
            </a:avLst>
          </a:prstGeom>
          <a:solidFill>
            <a:srgbClr val="1E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D4D4D4"/>
                </a:solidFill>
                <a:latin typeface="Roboto Mono"/>
                <a:ea typeface="Roboto Mono"/>
                <a:cs typeface="Roboto Mono"/>
                <a:sym typeface="Roboto Mono"/>
              </a:rPr>
              <a:t>git reset --hard</a:t>
            </a:r>
            <a:endParaRPr>
              <a:solidFill>
                <a:srgbClr val="D4D4D4"/>
              </a:solidFill>
              <a:latin typeface="Roboto Mono"/>
              <a:ea typeface="Roboto Mono"/>
              <a:cs typeface="Roboto Mono"/>
              <a:sym typeface="Roboto Mono"/>
            </a:endParaRPr>
          </a:p>
          <a:p>
            <a:pPr indent="0" lvl="0" marL="0" rtl="0" algn="l">
              <a:spcBef>
                <a:spcPts val="0"/>
              </a:spcBef>
              <a:spcAft>
                <a:spcPts val="0"/>
              </a:spcAft>
              <a:buNone/>
            </a:pPr>
            <a:r>
              <a:rPr lang="en">
                <a:solidFill>
                  <a:srgbClr val="D4D4D4"/>
                </a:solidFill>
                <a:latin typeface="Roboto Mono"/>
                <a:ea typeface="Roboto Mono"/>
                <a:cs typeface="Roboto Mono"/>
                <a:sym typeface="Roboto Mono"/>
              </a:rPr>
              <a:t>git checkout </a:t>
            </a:r>
            <a:r>
              <a:rPr b="1" lang="en">
                <a:solidFill>
                  <a:srgbClr val="D4D4D4"/>
                </a:solidFill>
                <a:latin typeface="Roboto Mono"/>
                <a:ea typeface="Roboto Mono"/>
                <a:cs typeface="Roboto Mono"/>
                <a:sym typeface="Roboto Mono"/>
              </a:rPr>
              <a:t>w1-step2</a:t>
            </a:r>
            <a:endParaRPr>
              <a:solidFill>
                <a:srgbClr val="D4D4D4"/>
              </a:solidFill>
              <a:latin typeface="Roboto Mono"/>
              <a:ea typeface="Roboto Mono"/>
              <a:cs typeface="Roboto Mono"/>
              <a:sym typeface="Roboto Mono"/>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1" name="Shape 1351"/>
        <p:cNvGrpSpPr/>
        <p:nvPr/>
      </p:nvGrpSpPr>
      <p:grpSpPr>
        <a:xfrm>
          <a:off x="0" y="0"/>
          <a:ext cx="0" cy="0"/>
          <a:chOff x="0" y="0"/>
          <a:chExt cx="0" cy="0"/>
        </a:xfrm>
      </p:grpSpPr>
      <p:sp>
        <p:nvSpPr>
          <p:cNvPr id="1352" name="Google Shape;1352;p81"/>
          <p:cNvSpPr txBox="1"/>
          <p:nvPr>
            <p:ph type="title"/>
          </p:nvPr>
        </p:nvSpPr>
        <p:spPr>
          <a:xfrm>
            <a:off x="311700" y="445025"/>
            <a:ext cx="5681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Step 2:</a:t>
            </a:r>
            <a:r>
              <a:rPr lang="en">
                <a:latin typeface="Proxima Nova"/>
                <a:ea typeface="Proxima Nova"/>
                <a:cs typeface="Proxima Nova"/>
                <a:sym typeface="Proxima Nova"/>
              </a:rPr>
              <a:t> Updating </a:t>
            </a:r>
            <a:r>
              <a:rPr lang="en">
                <a:latin typeface="Proxima Nova"/>
                <a:ea typeface="Proxima Nova"/>
                <a:cs typeface="Proxima Nova"/>
                <a:sym typeface="Proxima Nova"/>
              </a:rPr>
              <a:t>catHappiness</a:t>
            </a:r>
            <a:endParaRPr>
              <a:latin typeface="Proxima Nova"/>
              <a:ea typeface="Proxima Nova"/>
              <a:cs typeface="Proxima Nova"/>
              <a:sym typeface="Proxima Nova"/>
            </a:endParaRPr>
          </a:p>
        </p:txBody>
      </p:sp>
      <p:sp>
        <p:nvSpPr>
          <p:cNvPr id="1353" name="Google Shape;1353;p81"/>
          <p:cNvSpPr txBox="1"/>
          <p:nvPr>
            <p:ph idx="1" type="body"/>
          </p:nvPr>
        </p:nvSpPr>
        <p:spPr>
          <a:xfrm>
            <a:off x="402925" y="1662300"/>
            <a:ext cx="7562700" cy="20358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AutoNum type="alphaUcPeriod"/>
            </a:pPr>
            <a:r>
              <a:rPr lang="en" sz="2000"/>
              <a:t>(Profile.js line 10) Implement </a:t>
            </a:r>
            <a:r>
              <a:rPr b="1" lang="en" sz="2000">
                <a:latin typeface="Courier New"/>
                <a:ea typeface="Courier New"/>
                <a:cs typeface="Courier New"/>
                <a:sym typeface="Courier New"/>
              </a:rPr>
              <a:t>incrementCatHappiness</a:t>
            </a:r>
            <a:r>
              <a:rPr lang="en" sz="2000"/>
              <a:t> </a:t>
            </a:r>
            <a:endParaRPr sz="2000"/>
          </a:p>
          <a:p>
            <a:pPr indent="-355600" lvl="0" marL="457200" rtl="0" algn="l">
              <a:spcBef>
                <a:spcPts val="0"/>
              </a:spcBef>
              <a:spcAft>
                <a:spcPts val="0"/>
              </a:spcAft>
              <a:buSzPts val="2000"/>
              <a:buAutoNum type="alphaUcPeriod"/>
            </a:pPr>
            <a:r>
              <a:rPr lang="en" sz="2000"/>
              <a:t>(Profile.js line 15) Call </a:t>
            </a:r>
            <a:r>
              <a:rPr b="1" lang="en" sz="2000">
                <a:latin typeface="Courier New"/>
                <a:ea typeface="Courier New"/>
                <a:cs typeface="Courier New"/>
                <a:sym typeface="Courier New"/>
              </a:rPr>
              <a:t>incrementCatHappiness</a:t>
            </a:r>
            <a:r>
              <a:rPr lang="en" sz="2000"/>
              <a:t> whenever the profile picture is clicked</a:t>
            </a:r>
            <a:endParaRPr>
              <a:latin typeface="Proxima Nova"/>
              <a:ea typeface="Proxima Nova"/>
              <a:cs typeface="Proxima Nova"/>
              <a:sym typeface="Proxima Nova"/>
            </a:endParaRPr>
          </a:p>
        </p:txBody>
      </p:sp>
      <p:sp>
        <p:nvSpPr>
          <p:cNvPr id="1354" name="Google Shape;1354;p8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55" name="Google Shape;1355;p81"/>
          <p:cNvSpPr txBox="1"/>
          <p:nvPr/>
        </p:nvSpPr>
        <p:spPr>
          <a:xfrm>
            <a:off x="402925" y="1301325"/>
            <a:ext cx="1953300" cy="4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A369D"/>
                </a:solidFill>
                <a:latin typeface="Open Sans"/>
                <a:ea typeface="Open Sans"/>
                <a:cs typeface="Open Sans"/>
                <a:sym typeface="Open Sans"/>
              </a:rPr>
              <a:t>Tasks:</a:t>
            </a:r>
            <a:endParaRPr b="1" sz="1800">
              <a:solidFill>
                <a:srgbClr val="0A369D"/>
              </a:solidFill>
              <a:latin typeface="Open Sans"/>
              <a:ea typeface="Open Sans"/>
              <a:cs typeface="Open Sans"/>
              <a:sym typeface="Open Sans"/>
            </a:endParaRPr>
          </a:p>
        </p:txBody>
      </p:sp>
      <p:grpSp>
        <p:nvGrpSpPr>
          <p:cNvPr id="1356" name="Google Shape;1356;p81"/>
          <p:cNvGrpSpPr/>
          <p:nvPr/>
        </p:nvGrpSpPr>
        <p:grpSpPr>
          <a:xfrm>
            <a:off x="7623325" y="1072714"/>
            <a:ext cx="1633684" cy="934537"/>
            <a:chOff x="1677116" y="1915350"/>
            <a:chExt cx="2979000" cy="1949388"/>
          </a:xfrm>
        </p:grpSpPr>
        <p:pic>
          <p:nvPicPr>
            <p:cNvPr id="1357" name="Google Shape;1357;p81"/>
            <p:cNvPicPr preferRelativeResize="0"/>
            <p:nvPr/>
          </p:nvPicPr>
          <p:blipFill>
            <a:blip r:embed="rId3">
              <a:alphaModFix/>
            </a:blip>
            <a:stretch>
              <a:fillRect/>
            </a:stretch>
          </p:blipFill>
          <p:spPr>
            <a:xfrm>
              <a:off x="2433900" y="1915350"/>
              <a:ext cx="1465426" cy="1465426"/>
            </a:xfrm>
            <a:prstGeom prst="rect">
              <a:avLst/>
            </a:prstGeom>
            <a:noFill/>
            <a:ln>
              <a:noFill/>
            </a:ln>
          </p:spPr>
        </p:pic>
        <p:pic>
          <p:nvPicPr>
            <p:cNvPr id="1358" name="Google Shape;1358;p81"/>
            <p:cNvPicPr preferRelativeResize="0"/>
            <p:nvPr/>
          </p:nvPicPr>
          <p:blipFill>
            <a:blip r:embed="rId4">
              <a:alphaModFix/>
            </a:blip>
            <a:stretch>
              <a:fillRect/>
            </a:stretch>
          </p:blipFill>
          <p:spPr>
            <a:xfrm>
              <a:off x="2843485" y="2449450"/>
              <a:ext cx="646250" cy="646250"/>
            </a:xfrm>
            <a:prstGeom prst="rect">
              <a:avLst/>
            </a:prstGeom>
            <a:noFill/>
            <a:ln>
              <a:noFill/>
            </a:ln>
          </p:spPr>
        </p:pic>
        <p:sp>
          <p:nvSpPr>
            <p:cNvPr id="1359" name="Google Shape;1359;p81"/>
            <p:cNvSpPr txBox="1"/>
            <p:nvPr/>
          </p:nvSpPr>
          <p:spPr>
            <a:xfrm>
              <a:off x="1677116" y="3218538"/>
              <a:ext cx="29790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0A369D"/>
                  </a:solidFill>
                  <a:latin typeface="Roboto Mono"/>
                  <a:ea typeface="Roboto Mono"/>
                  <a:cs typeface="Roboto Mono"/>
                  <a:sym typeface="Roboto Mono"/>
                </a:rPr>
                <a:t>Profile.js</a:t>
              </a:r>
              <a:endParaRPr sz="1200">
                <a:solidFill>
                  <a:srgbClr val="0A369D"/>
                </a:solidFill>
                <a:latin typeface="Roboto Mono"/>
                <a:ea typeface="Roboto Mono"/>
                <a:cs typeface="Roboto Mono"/>
                <a:sym typeface="Roboto Mono"/>
              </a:endParaRPr>
            </a:p>
          </p:txBody>
        </p:sp>
      </p:grpSp>
      <p:sp>
        <p:nvSpPr>
          <p:cNvPr id="1360" name="Google Shape;1360;p81"/>
          <p:cNvSpPr txBox="1"/>
          <p:nvPr/>
        </p:nvSpPr>
        <p:spPr>
          <a:xfrm>
            <a:off x="908250" y="3096700"/>
            <a:ext cx="73275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b="1" lang="en" sz="1800">
                <a:solidFill>
                  <a:srgbClr val="0A369D"/>
                </a:solidFill>
                <a:latin typeface="Open Sans"/>
                <a:ea typeface="Open Sans"/>
                <a:cs typeface="Open Sans"/>
                <a:sym typeface="Open Sans"/>
              </a:rPr>
              <a:t>HINT</a:t>
            </a:r>
            <a:r>
              <a:rPr lang="en" sz="1800">
                <a:solidFill>
                  <a:srgbClr val="0A369D"/>
                </a:solidFill>
                <a:latin typeface="Open Sans"/>
                <a:ea typeface="Open Sans"/>
                <a:cs typeface="Open Sans"/>
                <a:sym typeface="Open Sans"/>
              </a:rPr>
              <a:t>: All divs have an </a:t>
            </a:r>
            <a:r>
              <a:rPr lang="en" sz="1800">
                <a:solidFill>
                  <a:srgbClr val="0A369D"/>
                </a:solidFill>
                <a:latin typeface="Roboto Mono"/>
                <a:ea typeface="Roboto Mono"/>
                <a:cs typeface="Roboto Mono"/>
                <a:sym typeface="Roboto Mono"/>
              </a:rPr>
              <a:t>'onClick'</a:t>
            </a:r>
            <a:r>
              <a:rPr lang="en" sz="1800">
                <a:solidFill>
                  <a:srgbClr val="0A369D"/>
                </a:solidFill>
                <a:latin typeface="Open Sans"/>
                <a:ea typeface="Open Sans"/>
                <a:cs typeface="Open Sans"/>
                <a:sym typeface="Open Sans"/>
              </a:rPr>
              <a:t> prop that takes a function. Whenever a div is clicked, it runs its onClick function.</a:t>
            </a:r>
            <a:endParaRPr sz="1800">
              <a:solidFill>
                <a:srgbClr val="0A369D"/>
              </a:solidFill>
              <a:latin typeface="Open Sans"/>
              <a:ea typeface="Open Sans"/>
              <a:cs typeface="Open Sans"/>
              <a:sym typeface="Open Sans"/>
            </a:endParaRPr>
          </a:p>
        </p:txBody>
      </p:sp>
      <p:grpSp>
        <p:nvGrpSpPr>
          <p:cNvPr id="1361" name="Google Shape;1361;p81"/>
          <p:cNvGrpSpPr/>
          <p:nvPr/>
        </p:nvGrpSpPr>
        <p:grpSpPr>
          <a:xfrm>
            <a:off x="-10911" y="4740300"/>
            <a:ext cx="9220336" cy="415500"/>
            <a:chOff x="-10911" y="4740300"/>
            <a:chExt cx="9220336" cy="415500"/>
          </a:xfrm>
        </p:grpSpPr>
        <p:grpSp>
          <p:nvGrpSpPr>
            <p:cNvPr id="1362" name="Google Shape;1362;p81"/>
            <p:cNvGrpSpPr/>
            <p:nvPr/>
          </p:nvGrpSpPr>
          <p:grpSpPr>
            <a:xfrm>
              <a:off x="-10911" y="4740300"/>
              <a:ext cx="9186636" cy="415500"/>
              <a:chOff x="-10911" y="4740300"/>
              <a:chExt cx="9186636" cy="415500"/>
            </a:xfrm>
          </p:grpSpPr>
          <p:sp>
            <p:nvSpPr>
              <p:cNvPr id="1363" name="Google Shape;1363;p81"/>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81"/>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365" name="Google Shape;1365;p81"/>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366" name="Google Shape;1366;p81"/>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367" name="Google Shape;1367;p81"/>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368" name="Google Shape;1368;p81"/>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369" name="Google Shape;1369;p81"/>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370" name="Google Shape;1370;p81"/>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371" name="Google Shape;1371;p81"/>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372" name="Google Shape;1372;p81"/>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373" name="Google Shape;1373;p81"/>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81"/>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starter</a:t>
                </a:r>
                <a:endParaRPr b="1">
                  <a:solidFill>
                    <a:srgbClr val="00FF00"/>
                  </a:solidFill>
                  <a:latin typeface="Open Sans"/>
                  <a:ea typeface="Open Sans"/>
                  <a:cs typeface="Open Sans"/>
                  <a:sym typeface="Open Sans"/>
                </a:endParaRPr>
              </a:p>
            </p:txBody>
          </p:sp>
          <p:sp>
            <p:nvSpPr>
              <p:cNvPr id="1375" name="Google Shape;1375;p81"/>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376" name="Google Shape;1376;p81"/>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step1</a:t>
                </a:r>
                <a:endParaRPr b="1">
                  <a:solidFill>
                    <a:srgbClr val="00FF00"/>
                  </a:solidFill>
                  <a:latin typeface="Open Sans"/>
                  <a:ea typeface="Open Sans"/>
                  <a:cs typeface="Open Sans"/>
                  <a:sym typeface="Open Sans"/>
                </a:endParaRPr>
              </a:p>
            </p:txBody>
          </p:sp>
          <p:sp>
            <p:nvSpPr>
              <p:cNvPr id="1377" name="Google Shape;1377;p81"/>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378" name="Google Shape;1378;p81"/>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379" name="Google Shape;1379;p81"/>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380" name="Google Shape;1380;p81"/>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381" name="Google Shape;1381;p81"/>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1382" name="Google Shape;1382;p81"/>
            <p:cNvSpPr txBox="1"/>
            <p:nvPr/>
          </p:nvSpPr>
          <p:spPr>
            <a:xfrm>
              <a:off x="8148625" y="4795625"/>
              <a:ext cx="10608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step2</a:t>
              </a:r>
              <a:endParaRPr b="1">
                <a:solidFill>
                  <a:schemeClr val="lt1"/>
                </a:solidFill>
                <a:latin typeface="Open Sans"/>
                <a:ea typeface="Open Sans"/>
                <a:cs typeface="Open Sans"/>
                <a:sym typeface="Open Sans"/>
              </a:endParaRPr>
            </a:p>
          </p:txBody>
        </p:sp>
      </p:grpSp>
      <p:sp>
        <p:nvSpPr>
          <p:cNvPr id="1383" name="Google Shape;1383;p81"/>
          <p:cNvSpPr txBox="1"/>
          <p:nvPr/>
        </p:nvSpPr>
        <p:spPr>
          <a:xfrm>
            <a:off x="402925" y="4201525"/>
            <a:ext cx="73275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1800">
                <a:solidFill>
                  <a:srgbClr val="0A369D"/>
                </a:solidFill>
                <a:latin typeface="Open Sans"/>
                <a:ea typeface="Open Sans"/>
                <a:cs typeface="Open Sans"/>
                <a:sym typeface="Open Sans"/>
              </a:rPr>
              <a:t>Before we implement, a quick question!</a:t>
            </a:r>
            <a:endParaRPr sz="1800">
              <a:solidFill>
                <a:srgbClr val="0A369D"/>
              </a:solidFill>
              <a:latin typeface="Open Sans"/>
              <a:ea typeface="Open Sans"/>
              <a:cs typeface="Open Sans"/>
              <a:sym typeface="Open Sans"/>
            </a:endParaRPr>
          </a:p>
        </p:txBody>
      </p:sp>
      <p:sp>
        <p:nvSpPr>
          <p:cNvPr id="1384" name="Google Shape;1384;p81"/>
          <p:cNvSpPr/>
          <p:nvPr/>
        </p:nvSpPr>
        <p:spPr>
          <a:xfrm>
            <a:off x="6214200" y="-8018"/>
            <a:ext cx="2929800" cy="596700"/>
          </a:xfrm>
          <a:prstGeom prst="roundRect">
            <a:avLst>
              <a:gd fmla="val 16667" name="adj"/>
            </a:avLst>
          </a:prstGeom>
          <a:solidFill>
            <a:srgbClr val="1E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D4D4D4"/>
                </a:solidFill>
                <a:latin typeface="Roboto Mono"/>
                <a:ea typeface="Roboto Mono"/>
                <a:cs typeface="Roboto Mono"/>
                <a:sym typeface="Roboto Mono"/>
              </a:rPr>
              <a:t>git reset --hard</a:t>
            </a:r>
            <a:endParaRPr>
              <a:solidFill>
                <a:srgbClr val="D4D4D4"/>
              </a:solidFill>
              <a:latin typeface="Roboto Mono"/>
              <a:ea typeface="Roboto Mono"/>
              <a:cs typeface="Roboto Mono"/>
              <a:sym typeface="Roboto Mono"/>
            </a:endParaRPr>
          </a:p>
          <a:p>
            <a:pPr indent="0" lvl="0" marL="0" rtl="0" algn="l">
              <a:spcBef>
                <a:spcPts val="0"/>
              </a:spcBef>
              <a:spcAft>
                <a:spcPts val="0"/>
              </a:spcAft>
              <a:buNone/>
            </a:pPr>
            <a:r>
              <a:rPr lang="en">
                <a:solidFill>
                  <a:srgbClr val="D4D4D4"/>
                </a:solidFill>
                <a:latin typeface="Roboto Mono"/>
                <a:ea typeface="Roboto Mono"/>
                <a:cs typeface="Roboto Mono"/>
                <a:sym typeface="Roboto Mono"/>
              </a:rPr>
              <a:t>git checkout </a:t>
            </a:r>
            <a:r>
              <a:rPr b="1" lang="en">
                <a:solidFill>
                  <a:srgbClr val="D4D4D4"/>
                </a:solidFill>
                <a:latin typeface="Roboto Mono"/>
                <a:ea typeface="Roboto Mono"/>
                <a:cs typeface="Roboto Mono"/>
                <a:sym typeface="Roboto Mono"/>
              </a:rPr>
              <a:t>w1-step2</a:t>
            </a:r>
            <a:endParaRPr>
              <a:solidFill>
                <a:srgbClr val="D4D4D4"/>
              </a:solidFill>
              <a:latin typeface="Roboto Mono"/>
              <a:ea typeface="Roboto Mono"/>
              <a:cs typeface="Roboto Mono"/>
              <a:sym typeface="Roboto Mono"/>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8" name="Shape 1388"/>
        <p:cNvGrpSpPr/>
        <p:nvPr/>
      </p:nvGrpSpPr>
      <p:grpSpPr>
        <a:xfrm>
          <a:off x="0" y="0"/>
          <a:ext cx="0" cy="0"/>
          <a:chOff x="0" y="0"/>
          <a:chExt cx="0" cy="0"/>
        </a:xfrm>
      </p:grpSpPr>
      <p:sp>
        <p:nvSpPr>
          <p:cNvPr id="1389" name="Google Shape;1389;p82"/>
          <p:cNvSpPr txBox="1"/>
          <p:nvPr>
            <p:ph idx="1" type="body"/>
          </p:nvPr>
        </p:nvSpPr>
        <p:spPr>
          <a:xfrm>
            <a:off x="-1625" y="52824"/>
            <a:ext cx="5767500" cy="461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A. </a:t>
            </a:r>
            <a:br>
              <a:rPr lang="en" sz="2000"/>
            </a:br>
            <a:br>
              <a:rPr lang="en" sz="2000"/>
            </a:br>
            <a:br>
              <a:rPr lang="en" sz="2000"/>
            </a:br>
            <a:br>
              <a:rPr lang="en" sz="2000"/>
            </a:br>
            <a:r>
              <a:rPr lang="en" sz="2000"/>
              <a:t>B.</a:t>
            </a:r>
            <a:br>
              <a:rPr lang="en" sz="2000"/>
            </a:br>
            <a:br>
              <a:rPr lang="en" sz="2000"/>
            </a:br>
            <a:br>
              <a:rPr lang="en" sz="2000"/>
            </a:br>
            <a:r>
              <a:rPr lang="en" sz="2000"/>
              <a:t>C.</a:t>
            </a:r>
            <a:br>
              <a:rPr lang="en" sz="2000"/>
            </a:br>
            <a:br>
              <a:rPr lang="en" sz="2000"/>
            </a:br>
            <a:br>
              <a:rPr lang="en" sz="2000"/>
            </a:br>
            <a:r>
              <a:rPr lang="en" sz="600"/>
              <a:t> </a:t>
            </a:r>
            <a:br>
              <a:rPr lang="en" sz="2000"/>
            </a:br>
            <a:r>
              <a:rPr lang="en" sz="2000"/>
              <a:t>D.</a:t>
            </a:r>
            <a:endParaRPr sz="2000"/>
          </a:p>
          <a:p>
            <a:pPr indent="0" lvl="0" marL="0" rtl="0" algn="l">
              <a:spcBef>
                <a:spcPts val="1600"/>
              </a:spcBef>
              <a:spcAft>
                <a:spcPts val="1600"/>
              </a:spcAft>
              <a:buNone/>
            </a:pPr>
            <a:r>
              <a:t/>
            </a:r>
            <a:endParaRPr sz="2000"/>
          </a:p>
        </p:txBody>
      </p:sp>
      <p:sp>
        <p:nvSpPr>
          <p:cNvPr id="1390" name="Google Shape;1390;p8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91" name="Google Shape;1391;p82"/>
          <p:cNvPicPr preferRelativeResize="0"/>
          <p:nvPr/>
        </p:nvPicPr>
        <p:blipFill>
          <a:blip r:embed="rId3">
            <a:alphaModFix/>
          </a:blip>
          <a:stretch>
            <a:fillRect/>
          </a:stretch>
        </p:blipFill>
        <p:spPr>
          <a:xfrm>
            <a:off x="399300" y="2699121"/>
            <a:ext cx="3778636" cy="1010125"/>
          </a:xfrm>
          <a:prstGeom prst="rect">
            <a:avLst/>
          </a:prstGeom>
          <a:noFill/>
          <a:ln>
            <a:noFill/>
          </a:ln>
        </p:spPr>
      </p:pic>
      <p:pic>
        <p:nvPicPr>
          <p:cNvPr id="1392" name="Google Shape;1392;p82"/>
          <p:cNvPicPr preferRelativeResize="0"/>
          <p:nvPr/>
        </p:nvPicPr>
        <p:blipFill>
          <a:blip r:embed="rId4">
            <a:alphaModFix/>
          </a:blip>
          <a:stretch>
            <a:fillRect/>
          </a:stretch>
        </p:blipFill>
        <p:spPr>
          <a:xfrm>
            <a:off x="399300" y="187675"/>
            <a:ext cx="3317869" cy="1214650"/>
          </a:xfrm>
          <a:prstGeom prst="rect">
            <a:avLst/>
          </a:prstGeom>
          <a:noFill/>
          <a:ln>
            <a:noFill/>
          </a:ln>
        </p:spPr>
      </p:pic>
      <p:pic>
        <p:nvPicPr>
          <p:cNvPr id="1393" name="Google Shape;1393;p82"/>
          <p:cNvPicPr preferRelativeResize="0"/>
          <p:nvPr/>
        </p:nvPicPr>
        <p:blipFill>
          <a:blip r:embed="rId5">
            <a:alphaModFix/>
          </a:blip>
          <a:stretch>
            <a:fillRect/>
          </a:stretch>
        </p:blipFill>
        <p:spPr>
          <a:xfrm>
            <a:off x="399299" y="3832940"/>
            <a:ext cx="3533700" cy="907659"/>
          </a:xfrm>
          <a:prstGeom prst="rect">
            <a:avLst/>
          </a:prstGeom>
          <a:noFill/>
          <a:ln>
            <a:noFill/>
          </a:ln>
        </p:spPr>
      </p:pic>
      <p:pic>
        <p:nvPicPr>
          <p:cNvPr id="1394" name="Google Shape;1394;p82"/>
          <p:cNvPicPr preferRelativeResize="0"/>
          <p:nvPr/>
        </p:nvPicPr>
        <p:blipFill>
          <a:blip r:embed="rId6">
            <a:alphaModFix/>
          </a:blip>
          <a:stretch>
            <a:fillRect/>
          </a:stretch>
        </p:blipFill>
        <p:spPr>
          <a:xfrm>
            <a:off x="399300" y="1502300"/>
            <a:ext cx="2775412" cy="1079700"/>
          </a:xfrm>
          <a:prstGeom prst="rect">
            <a:avLst/>
          </a:prstGeom>
          <a:noFill/>
          <a:ln>
            <a:noFill/>
          </a:ln>
        </p:spPr>
      </p:pic>
      <p:sp>
        <p:nvSpPr>
          <p:cNvPr id="1395" name="Google Shape;1395;p82"/>
          <p:cNvSpPr txBox="1"/>
          <p:nvPr/>
        </p:nvSpPr>
        <p:spPr>
          <a:xfrm>
            <a:off x="8148625" y="4795625"/>
            <a:ext cx="10608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complete</a:t>
            </a:r>
            <a:endParaRPr b="1">
              <a:solidFill>
                <a:schemeClr val="lt1"/>
              </a:solidFill>
              <a:latin typeface="Open Sans"/>
              <a:ea typeface="Open Sans"/>
              <a:cs typeface="Open Sans"/>
              <a:sym typeface="Open Sans"/>
            </a:endParaRPr>
          </a:p>
        </p:txBody>
      </p:sp>
      <p:sp>
        <p:nvSpPr>
          <p:cNvPr id="1396" name="Google Shape;1396;p82"/>
          <p:cNvSpPr txBox="1"/>
          <p:nvPr>
            <p:ph type="title"/>
          </p:nvPr>
        </p:nvSpPr>
        <p:spPr>
          <a:xfrm>
            <a:off x="3933000" y="-40925"/>
            <a:ext cx="253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Which of these will work?</a:t>
            </a:r>
            <a:endParaRPr>
              <a:latin typeface="Proxima Nova"/>
              <a:ea typeface="Proxima Nova"/>
              <a:cs typeface="Proxima Nova"/>
              <a:sym typeface="Proxima Nova"/>
            </a:endParaRPr>
          </a:p>
        </p:txBody>
      </p:sp>
      <p:grpSp>
        <p:nvGrpSpPr>
          <p:cNvPr id="1397" name="Google Shape;1397;p82"/>
          <p:cNvGrpSpPr/>
          <p:nvPr/>
        </p:nvGrpSpPr>
        <p:grpSpPr>
          <a:xfrm>
            <a:off x="-10911" y="4740300"/>
            <a:ext cx="9220336" cy="415500"/>
            <a:chOff x="-10911" y="4740300"/>
            <a:chExt cx="9220336" cy="415500"/>
          </a:xfrm>
        </p:grpSpPr>
        <p:grpSp>
          <p:nvGrpSpPr>
            <p:cNvPr id="1398" name="Google Shape;1398;p82"/>
            <p:cNvGrpSpPr/>
            <p:nvPr/>
          </p:nvGrpSpPr>
          <p:grpSpPr>
            <a:xfrm>
              <a:off x="-10911" y="4740300"/>
              <a:ext cx="9186636" cy="415500"/>
              <a:chOff x="-10911" y="4740300"/>
              <a:chExt cx="9186636" cy="415500"/>
            </a:xfrm>
          </p:grpSpPr>
          <p:sp>
            <p:nvSpPr>
              <p:cNvPr id="1399" name="Google Shape;1399;p82"/>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82"/>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401" name="Google Shape;1401;p82"/>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402" name="Google Shape;1402;p82"/>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403" name="Google Shape;1403;p82"/>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404" name="Google Shape;1404;p82"/>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405" name="Google Shape;1405;p82"/>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406" name="Google Shape;1406;p82"/>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407" name="Google Shape;1407;p82"/>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408" name="Google Shape;1408;p82"/>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409" name="Google Shape;1409;p82"/>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82"/>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starter</a:t>
                </a:r>
                <a:endParaRPr b="1">
                  <a:solidFill>
                    <a:srgbClr val="00FF00"/>
                  </a:solidFill>
                  <a:latin typeface="Open Sans"/>
                  <a:ea typeface="Open Sans"/>
                  <a:cs typeface="Open Sans"/>
                  <a:sym typeface="Open Sans"/>
                </a:endParaRPr>
              </a:p>
            </p:txBody>
          </p:sp>
          <p:sp>
            <p:nvSpPr>
              <p:cNvPr id="1411" name="Google Shape;1411;p82"/>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412" name="Google Shape;1412;p82"/>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step1</a:t>
                </a:r>
                <a:endParaRPr b="1">
                  <a:solidFill>
                    <a:srgbClr val="00FF00"/>
                  </a:solidFill>
                  <a:latin typeface="Open Sans"/>
                  <a:ea typeface="Open Sans"/>
                  <a:cs typeface="Open Sans"/>
                  <a:sym typeface="Open Sans"/>
                </a:endParaRPr>
              </a:p>
            </p:txBody>
          </p:sp>
          <p:sp>
            <p:nvSpPr>
              <p:cNvPr id="1413" name="Google Shape;1413;p82"/>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414" name="Google Shape;1414;p82"/>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415" name="Google Shape;1415;p82"/>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416" name="Google Shape;1416;p82"/>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417" name="Google Shape;1417;p82"/>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1418" name="Google Shape;1418;p82"/>
            <p:cNvSpPr txBox="1"/>
            <p:nvPr/>
          </p:nvSpPr>
          <p:spPr>
            <a:xfrm>
              <a:off x="8148625" y="4795625"/>
              <a:ext cx="10608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step2</a:t>
              </a:r>
              <a:endParaRPr b="1">
                <a:solidFill>
                  <a:schemeClr val="lt1"/>
                </a:solidFill>
                <a:latin typeface="Open Sans"/>
                <a:ea typeface="Open Sans"/>
                <a:cs typeface="Open Sans"/>
                <a:sym typeface="Open Sans"/>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2" name="Shape 1422"/>
        <p:cNvGrpSpPr/>
        <p:nvPr/>
      </p:nvGrpSpPr>
      <p:grpSpPr>
        <a:xfrm>
          <a:off x="0" y="0"/>
          <a:ext cx="0" cy="0"/>
          <a:chOff x="0" y="0"/>
          <a:chExt cx="0" cy="0"/>
        </a:xfrm>
      </p:grpSpPr>
      <p:sp>
        <p:nvSpPr>
          <p:cNvPr id="1423" name="Google Shape;1423;p83"/>
          <p:cNvSpPr/>
          <p:nvPr/>
        </p:nvSpPr>
        <p:spPr>
          <a:xfrm>
            <a:off x="50850" y="2606200"/>
            <a:ext cx="8984700" cy="1154400"/>
          </a:xfrm>
          <a:prstGeom prst="roundRect">
            <a:avLst>
              <a:gd fmla="val 16667" name="adj"/>
            </a:avLst>
          </a:prstGeom>
          <a:noFill/>
          <a:ln cap="flat" cmpd="sng" w="3810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83"/>
          <p:cNvSpPr txBox="1"/>
          <p:nvPr>
            <p:ph idx="1" type="body"/>
          </p:nvPr>
        </p:nvSpPr>
        <p:spPr>
          <a:xfrm>
            <a:off x="-1625" y="52824"/>
            <a:ext cx="5767500" cy="461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A. </a:t>
            </a:r>
            <a:br>
              <a:rPr lang="en" sz="2000"/>
            </a:br>
            <a:br>
              <a:rPr lang="en" sz="2000"/>
            </a:br>
            <a:br>
              <a:rPr lang="en" sz="2000"/>
            </a:br>
            <a:br>
              <a:rPr lang="en" sz="2000"/>
            </a:br>
            <a:r>
              <a:rPr lang="en" sz="2000"/>
              <a:t>B.</a:t>
            </a:r>
            <a:br>
              <a:rPr lang="en" sz="2000"/>
            </a:br>
            <a:br>
              <a:rPr lang="en" sz="2000"/>
            </a:br>
            <a:br>
              <a:rPr lang="en" sz="2000"/>
            </a:br>
            <a:r>
              <a:rPr lang="en" sz="2000"/>
              <a:t>C.</a:t>
            </a:r>
            <a:br>
              <a:rPr lang="en" sz="2000"/>
            </a:br>
            <a:br>
              <a:rPr lang="en" sz="2000"/>
            </a:br>
            <a:br>
              <a:rPr lang="en" sz="2000"/>
            </a:br>
            <a:r>
              <a:rPr lang="en" sz="600"/>
              <a:t> </a:t>
            </a:r>
            <a:br>
              <a:rPr lang="en" sz="2000"/>
            </a:br>
            <a:r>
              <a:rPr lang="en" sz="2000"/>
              <a:t>D.</a:t>
            </a:r>
            <a:endParaRPr sz="2000"/>
          </a:p>
          <a:p>
            <a:pPr indent="0" lvl="0" marL="0" rtl="0" algn="l">
              <a:spcBef>
                <a:spcPts val="1600"/>
              </a:spcBef>
              <a:spcAft>
                <a:spcPts val="1600"/>
              </a:spcAft>
              <a:buNone/>
            </a:pPr>
            <a:r>
              <a:t/>
            </a:r>
            <a:endParaRPr sz="2000"/>
          </a:p>
        </p:txBody>
      </p:sp>
      <p:sp>
        <p:nvSpPr>
          <p:cNvPr id="1425" name="Google Shape;1425;p8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26" name="Google Shape;1426;p83"/>
          <p:cNvPicPr preferRelativeResize="0"/>
          <p:nvPr/>
        </p:nvPicPr>
        <p:blipFill>
          <a:blip r:embed="rId3">
            <a:alphaModFix/>
          </a:blip>
          <a:stretch>
            <a:fillRect/>
          </a:stretch>
        </p:blipFill>
        <p:spPr>
          <a:xfrm>
            <a:off x="399300" y="2699121"/>
            <a:ext cx="3778636" cy="1010125"/>
          </a:xfrm>
          <a:prstGeom prst="rect">
            <a:avLst/>
          </a:prstGeom>
          <a:noFill/>
          <a:ln>
            <a:noFill/>
          </a:ln>
        </p:spPr>
      </p:pic>
      <p:pic>
        <p:nvPicPr>
          <p:cNvPr id="1427" name="Google Shape;1427;p83"/>
          <p:cNvPicPr preferRelativeResize="0"/>
          <p:nvPr/>
        </p:nvPicPr>
        <p:blipFill>
          <a:blip r:embed="rId4">
            <a:alphaModFix/>
          </a:blip>
          <a:stretch>
            <a:fillRect/>
          </a:stretch>
        </p:blipFill>
        <p:spPr>
          <a:xfrm>
            <a:off x="399300" y="187675"/>
            <a:ext cx="3317869" cy="1214650"/>
          </a:xfrm>
          <a:prstGeom prst="rect">
            <a:avLst/>
          </a:prstGeom>
          <a:noFill/>
          <a:ln>
            <a:noFill/>
          </a:ln>
        </p:spPr>
      </p:pic>
      <p:pic>
        <p:nvPicPr>
          <p:cNvPr id="1428" name="Google Shape;1428;p83"/>
          <p:cNvPicPr preferRelativeResize="0"/>
          <p:nvPr/>
        </p:nvPicPr>
        <p:blipFill>
          <a:blip r:embed="rId5">
            <a:alphaModFix/>
          </a:blip>
          <a:stretch>
            <a:fillRect/>
          </a:stretch>
        </p:blipFill>
        <p:spPr>
          <a:xfrm>
            <a:off x="399299" y="3832940"/>
            <a:ext cx="3533700" cy="907659"/>
          </a:xfrm>
          <a:prstGeom prst="rect">
            <a:avLst/>
          </a:prstGeom>
          <a:noFill/>
          <a:ln>
            <a:noFill/>
          </a:ln>
        </p:spPr>
      </p:pic>
      <p:pic>
        <p:nvPicPr>
          <p:cNvPr id="1429" name="Google Shape;1429;p83"/>
          <p:cNvPicPr preferRelativeResize="0"/>
          <p:nvPr/>
        </p:nvPicPr>
        <p:blipFill>
          <a:blip r:embed="rId6">
            <a:alphaModFix/>
          </a:blip>
          <a:stretch>
            <a:fillRect/>
          </a:stretch>
        </p:blipFill>
        <p:spPr>
          <a:xfrm>
            <a:off x="399300" y="1502300"/>
            <a:ext cx="2775412" cy="1079700"/>
          </a:xfrm>
          <a:prstGeom prst="rect">
            <a:avLst/>
          </a:prstGeom>
          <a:noFill/>
          <a:ln>
            <a:noFill/>
          </a:ln>
        </p:spPr>
      </p:pic>
      <p:sp>
        <p:nvSpPr>
          <p:cNvPr id="1430" name="Google Shape;1430;p83"/>
          <p:cNvSpPr txBox="1"/>
          <p:nvPr/>
        </p:nvSpPr>
        <p:spPr>
          <a:xfrm>
            <a:off x="8148625" y="4795625"/>
            <a:ext cx="10608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complete</a:t>
            </a:r>
            <a:endParaRPr b="1">
              <a:solidFill>
                <a:schemeClr val="lt1"/>
              </a:solidFill>
              <a:latin typeface="Open Sans"/>
              <a:ea typeface="Open Sans"/>
              <a:cs typeface="Open Sans"/>
              <a:sym typeface="Open Sans"/>
            </a:endParaRPr>
          </a:p>
        </p:txBody>
      </p:sp>
      <p:pic>
        <p:nvPicPr>
          <p:cNvPr id="1431" name="Google Shape;1431;p83"/>
          <p:cNvPicPr preferRelativeResize="0"/>
          <p:nvPr/>
        </p:nvPicPr>
        <p:blipFill rotWithShape="1">
          <a:blip r:embed="rId7">
            <a:alphaModFix/>
          </a:blip>
          <a:srcRect b="22913" l="9156" r="49409" t="19917"/>
          <a:stretch/>
        </p:blipFill>
        <p:spPr>
          <a:xfrm>
            <a:off x="7074850" y="178948"/>
            <a:ext cx="1165584" cy="1079699"/>
          </a:xfrm>
          <a:prstGeom prst="rect">
            <a:avLst/>
          </a:prstGeom>
          <a:noFill/>
          <a:ln>
            <a:noFill/>
          </a:ln>
        </p:spPr>
      </p:pic>
      <p:pic>
        <p:nvPicPr>
          <p:cNvPr id="1432" name="Google Shape;1432;p83"/>
          <p:cNvPicPr preferRelativeResize="0"/>
          <p:nvPr/>
        </p:nvPicPr>
        <p:blipFill rotWithShape="1">
          <a:blip r:embed="rId7">
            <a:alphaModFix/>
          </a:blip>
          <a:srcRect b="23977" l="55827" r="8626" t="24701"/>
          <a:stretch/>
        </p:blipFill>
        <p:spPr>
          <a:xfrm>
            <a:off x="7074849" y="3779757"/>
            <a:ext cx="1021373" cy="990036"/>
          </a:xfrm>
          <a:prstGeom prst="rect">
            <a:avLst/>
          </a:prstGeom>
          <a:noFill/>
          <a:ln>
            <a:noFill/>
          </a:ln>
        </p:spPr>
      </p:pic>
      <p:pic>
        <p:nvPicPr>
          <p:cNvPr id="1433" name="Google Shape;1433;p83"/>
          <p:cNvPicPr preferRelativeResize="0"/>
          <p:nvPr/>
        </p:nvPicPr>
        <p:blipFill rotWithShape="1">
          <a:blip r:embed="rId7">
            <a:alphaModFix/>
          </a:blip>
          <a:srcRect b="22913" l="9156" r="49409" t="19917"/>
          <a:stretch/>
        </p:blipFill>
        <p:spPr>
          <a:xfrm>
            <a:off x="7074850" y="2634728"/>
            <a:ext cx="1165584" cy="1079699"/>
          </a:xfrm>
          <a:prstGeom prst="rect">
            <a:avLst/>
          </a:prstGeom>
          <a:noFill/>
          <a:ln>
            <a:noFill/>
          </a:ln>
        </p:spPr>
      </p:pic>
      <p:pic>
        <p:nvPicPr>
          <p:cNvPr id="1434" name="Google Shape;1434;p83"/>
          <p:cNvPicPr preferRelativeResize="0"/>
          <p:nvPr/>
        </p:nvPicPr>
        <p:blipFill rotWithShape="1">
          <a:blip r:embed="rId7">
            <a:alphaModFix/>
          </a:blip>
          <a:srcRect b="22913" l="9156" r="49409" t="19917"/>
          <a:stretch/>
        </p:blipFill>
        <p:spPr>
          <a:xfrm>
            <a:off x="7074850" y="1426110"/>
            <a:ext cx="1165584" cy="1079699"/>
          </a:xfrm>
          <a:prstGeom prst="rect">
            <a:avLst/>
          </a:prstGeom>
          <a:noFill/>
          <a:ln>
            <a:noFill/>
          </a:ln>
        </p:spPr>
      </p:pic>
      <p:sp>
        <p:nvSpPr>
          <p:cNvPr id="1435" name="Google Shape;1435;p83"/>
          <p:cNvSpPr txBox="1"/>
          <p:nvPr>
            <p:ph type="title"/>
          </p:nvPr>
        </p:nvSpPr>
        <p:spPr>
          <a:xfrm>
            <a:off x="3933000" y="-40925"/>
            <a:ext cx="253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Which of these will work?</a:t>
            </a:r>
            <a:endParaRPr>
              <a:latin typeface="Proxima Nova"/>
              <a:ea typeface="Proxima Nova"/>
              <a:cs typeface="Proxima Nova"/>
              <a:sym typeface="Proxima Nova"/>
            </a:endParaRPr>
          </a:p>
        </p:txBody>
      </p:sp>
      <p:grpSp>
        <p:nvGrpSpPr>
          <p:cNvPr id="1436" name="Google Shape;1436;p83"/>
          <p:cNvGrpSpPr/>
          <p:nvPr/>
        </p:nvGrpSpPr>
        <p:grpSpPr>
          <a:xfrm>
            <a:off x="-10911" y="4740300"/>
            <a:ext cx="9220336" cy="415500"/>
            <a:chOff x="-10911" y="4740300"/>
            <a:chExt cx="9220336" cy="415500"/>
          </a:xfrm>
        </p:grpSpPr>
        <p:grpSp>
          <p:nvGrpSpPr>
            <p:cNvPr id="1437" name="Google Shape;1437;p83"/>
            <p:cNvGrpSpPr/>
            <p:nvPr/>
          </p:nvGrpSpPr>
          <p:grpSpPr>
            <a:xfrm>
              <a:off x="-10911" y="4740300"/>
              <a:ext cx="9186636" cy="415500"/>
              <a:chOff x="-10911" y="4740300"/>
              <a:chExt cx="9186636" cy="415500"/>
            </a:xfrm>
          </p:grpSpPr>
          <p:sp>
            <p:nvSpPr>
              <p:cNvPr id="1438" name="Google Shape;1438;p83"/>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83"/>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440" name="Google Shape;1440;p83"/>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441" name="Google Shape;1441;p83"/>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442" name="Google Shape;1442;p83"/>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443" name="Google Shape;1443;p83"/>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444" name="Google Shape;1444;p83"/>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445" name="Google Shape;1445;p83"/>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446" name="Google Shape;1446;p83"/>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447" name="Google Shape;1447;p83"/>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448" name="Google Shape;1448;p83"/>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83"/>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starter</a:t>
                </a:r>
                <a:endParaRPr b="1">
                  <a:solidFill>
                    <a:srgbClr val="00FF00"/>
                  </a:solidFill>
                  <a:latin typeface="Open Sans"/>
                  <a:ea typeface="Open Sans"/>
                  <a:cs typeface="Open Sans"/>
                  <a:sym typeface="Open Sans"/>
                </a:endParaRPr>
              </a:p>
            </p:txBody>
          </p:sp>
          <p:sp>
            <p:nvSpPr>
              <p:cNvPr id="1450" name="Google Shape;1450;p83"/>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451" name="Google Shape;1451;p83"/>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step1</a:t>
                </a:r>
                <a:endParaRPr b="1">
                  <a:solidFill>
                    <a:srgbClr val="00FF00"/>
                  </a:solidFill>
                  <a:latin typeface="Open Sans"/>
                  <a:ea typeface="Open Sans"/>
                  <a:cs typeface="Open Sans"/>
                  <a:sym typeface="Open Sans"/>
                </a:endParaRPr>
              </a:p>
            </p:txBody>
          </p:sp>
          <p:sp>
            <p:nvSpPr>
              <p:cNvPr id="1452" name="Google Shape;1452;p83"/>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453" name="Google Shape;1453;p83"/>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454" name="Google Shape;1454;p83"/>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455" name="Google Shape;1455;p83"/>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456" name="Google Shape;1456;p83"/>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1457" name="Google Shape;1457;p83"/>
            <p:cNvSpPr txBox="1"/>
            <p:nvPr/>
          </p:nvSpPr>
          <p:spPr>
            <a:xfrm>
              <a:off x="8148625" y="4795625"/>
              <a:ext cx="10608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step2</a:t>
              </a:r>
              <a:endParaRPr b="1">
                <a:solidFill>
                  <a:schemeClr val="lt1"/>
                </a:solidFill>
                <a:latin typeface="Open Sans"/>
                <a:ea typeface="Open Sans"/>
                <a:cs typeface="Open Sans"/>
                <a:sym typeface="Open Sans"/>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1" name="Shape 1461"/>
        <p:cNvGrpSpPr/>
        <p:nvPr/>
      </p:nvGrpSpPr>
      <p:grpSpPr>
        <a:xfrm>
          <a:off x="0" y="0"/>
          <a:ext cx="0" cy="0"/>
          <a:chOff x="0" y="0"/>
          <a:chExt cx="0" cy="0"/>
        </a:xfrm>
      </p:grpSpPr>
      <p:sp>
        <p:nvSpPr>
          <p:cNvPr id="1462" name="Google Shape;1462;p84"/>
          <p:cNvSpPr txBox="1"/>
          <p:nvPr>
            <p:ph type="title"/>
          </p:nvPr>
        </p:nvSpPr>
        <p:spPr>
          <a:xfrm>
            <a:off x="311700" y="445025"/>
            <a:ext cx="5681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Step 2:</a:t>
            </a:r>
            <a:r>
              <a:rPr lang="en">
                <a:latin typeface="Proxima Nova"/>
                <a:ea typeface="Proxima Nova"/>
                <a:cs typeface="Proxima Nova"/>
                <a:sym typeface="Proxima Nova"/>
              </a:rPr>
              <a:t> Updating catHappiness</a:t>
            </a:r>
            <a:endParaRPr>
              <a:latin typeface="Proxima Nova"/>
              <a:ea typeface="Proxima Nova"/>
              <a:cs typeface="Proxima Nova"/>
              <a:sym typeface="Proxima Nova"/>
            </a:endParaRPr>
          </a:p>
        </p:txBody>
      </p:sp>
      <p:sp>
        <p:nvSpPr>
          <p:cNvPr id="1463" name="Google Shape;1463;p84"/>
          <p:cNvSpPr txBox="1"/>
          <p:nvPr>
            <p:ph idx="1" type="body"/>
          </p:nvPr>
        </p:nvSpPr>
        <p:spPr>
          <a:xfrm>
            <a:off x="402925" y="1662300"/>
            <a:ext cx="7562700" cy="20358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AutoNum type="alphaUcPeriod"/>
            </a:pPr>
            <a:r>
              <a:rPr lang="en" sz="2000"/>
              <a:t>(Profile.js line 10) Implement </a:t>
            </a:r>
            <a:r>
              <a:rPr b="1" lang="en" sz="2000">
                <a:latin typeface="Courier New"/>
                <a:ea typeface="Courier New"/>
                <a:cs typeface="Courier New"/>
                <a:sym typeface="Courier New"/>
              </a:rPr>
              <a:t>incrementCatHappiness</a:t>
            </a:r>
            <a:r>
              <a:rPr lang="en" sz="2000"/>
              <a:t> </a:t>
            </a:r>
            <a:endParaRPr sz="2000"/>
          </a:p>
          <a:p>
            <a:pPr indent="-355600" lvl="0" marL="457200" rtl="0" algn="l">
              <a:spcBef>
                <a:spcPts val="0"/>
              </a:spcBef>
              <a:spcAft>
                <a:spcPts val="0"/>
              </a:spcAft>
              <a:buSzPts val="2000"/>
              <a:buAutoNum type="alphaUcPeriod"/>
            </a:pPr>
            <a:r>
              <a:rPr lang="en" sz="2000"/>
              <a:t>(Profile.js line 15) Call </a:t>
            </a:r>
            <a:r>
              <a:rPr b="1" lang="en" sz="2000">
                <a:latin typeface="Courier New"/>
                <a:ea typeface="Courier New"/>
                <a:cs typeface="Courier New"/>
                <a:sym typeface="Courier New"/>
              </a:rPr>
              <a:t>incrementCatHappiness</a:t>
            </a:r>
            <a:r>
              <a:rPr lang="en" sz="2000"/>
              <a:t> whenever the profile picture is clicked</a:t>
            </a:r>
            <a:endParaRPr>
              <a:latin typeface="Proxima Nova"/>
              <a:ea typeface="Proxima Nova"/>
              <a:cs typeface="Proxima Nova"/>
              <a:sym typeface="Proxima Nova"/>
            </a:endParaRPr>
          </a:p>
        </p:txBody>
      </p:sp>
      <p:sp>
        <p:nvSpPr>
          <p:cNvPr id="1464" name="Google Shape;1464;p8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65" name="Google Shape;1465;p84"/>
          <p:cNvSpPr txBox="1"/>
          <p:nvPr/>
        </p:nvSpPr>
        <p:spPr>
          <a:xfrm>
            <a:off x="402925" y="1301325"/>
            <a:ext cx="1953300" cy="4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A369D"/>
                </a:solidFill>
                <a:latin typeface="Open Sans"/>
                <a:ea typeface="Open Sans"/>
                <a:cs typeface="Open Sans"/>
                <a:sym typeface="Open Sans"/>
              </a:rPr>
              <a:t>Tasks:</a:t>
            </a:r>
            <a:endParaRPr b="1" sz="1800">
              <a:solidFill>
                <a:srgbClr val="0A369D"/>
              </a:solidFill>
              <a:latin typeface="Open Sans"/>
              <a:ea typeface="Open Sans"/>
              <a:cs typeface="Open Sans"/>
              <a:sym typeface="Open Sans"/>
            </a:endParaRPr>
          </a:p>
        </p:txBody>
      </p:sp>
      <p:grpSp>
        <p:nvGrpSpPr>
          <p:cNvPr id="1466" name="Google Shape;1466;p84"/>
          <p:cNvGrpSpPr/>
          <p:nvPr/>
        </p:nvGrpSpPr>
        <p:grpSpPr>
          <a:xfrm>
            <a:off x="7623325" y="1072714"/>
            <a:ext cx="1633684" cy="934537"/>
            <a:chOff x="1677116" y="1915350"/>
            <a:chExt cx="2979000" cy="1949388"/>
          </a:xfrm>
        </p:grpSpPr>
        <p:pic>
          <p:nvPicPr>
            <p:cNvPr id="1467" name="Google Shape;1467;p84"/>
            <p:cNvPicPr preferRelativeResize="0"/>
            <p:nvPr/>
          </p:nvPicPr>
          <p:blipFill>
            <a:blip r:embed="rId3">
              <a:alphaModFix/>
            </a:blip>
            <a:stretch>
              <a:fillRect/>
            </a:stretch>
          </p:blipFill>
          <p:spPr>
            <a:xfrm>
              <a:off x="2433900" y="1915350"/>
              <a:ext cx="1465426" cy="1465426"/>
            </a:xfrm>
            <a:prstGeom prst="rect">
              <a:avLst/>
            </a:prstGeom>
            <a:noFill/>
            <a:ln>
              <a:noFill/>
            </a:ln>
          </p:spPr>
        </p:pic>
        <p:pic>
          <p:nvPicPr>
            <p:cNvPr id="1468" name="Google Shape;1468;p84"/>
            <p:cNvPicPr preferRelativeResize="0"/>
            <p:nvPr/>
          </p:nvPicPr>
          <p:blipFill>
            <a:blip r:embed="rId4">
              <a:alphaModFix/>
            </a:blip>
            <a:stretch>
              <a:fillRect/>
            </a:stretch>
          </p:blipFill>
          <p:spPr>
            <a:xfrm>
              <a:off x="2843485" y="2449450"/>
              <a:ext cx="646250" cy="646250"/>
            </a:xfrm>
            <a:prstGeom prst="rect">
              <a:avLst/>
            </a:prstGeom>
            <a:noFill/>
            <a:ln>
              <a:noFill/>
            </a:ln>
          </p:spPr>
        </p:pic>
        <p:sp>
          <p:nvSpPr>
            <p:cNvPr id="1469" name="Google Shape;1469;p84"/>
            <p:cNvSpPr txBox="1"/>
            <p:nvPr/>
          </p:nvSpPr>
          <p:spPr>
            <a:xfrm>
              <a:off x="1677116" y="3218538"/>
              <a:ext cx="2979000" cy="6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0A369D"/>
                  </a:solidFill>
                  <a:latin typeface="Roboto Mono"/>
                  <a:ea typeface="Roboto Mono"/>
                  <a:cs typeface="Roboto Mono"/>
                  <a:sym typeface="Roboto Mono"/>
                </a:rPr>
                <a:t>Profile.js</a:t>
              </a:r>
              <a:endParaRPr sz="1200">
                <a:solidFill>
                  <a:srgbClr val="0A369D"/>
                </a:solidFill>
                <a:latin typeface="Roboto Mono"/>
                <a:ea typeface="Roboto Mono"/>
                <a:cs typeface="Roboto Mono"/>
                <a:sym typeface="Roboto Mono"/>
              </a:endParaRPr>
            </a:p>
          </p:txBody>
        </p:sp>
      </p:grpSp>
      <p:sp>
        <p:nvSpPr>
          <p:cNvPr id="1470" name="Google Shape;1470;p84"/>
          <p:cNvSpPr txBox="1"/>
          <p:nvPr/>
        </p:nvSpPr>
        <p:spPr>
          <a:xfrm>
            <a:off x="908250" y="3096700"/>
            <a:ext cx="73275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b="1" lang="en" sz="1800">
                <a:solidFill>
                  <a:srgbClr val="0A369D"/>
                </a:solidFill>
                <a:latin typeface="Open Sans"/>
                <a:ea typeface="Open Sans"/>
                <a:cs typeface="Open Sans"/>
                <a:sym typeface="Open Sans"/>
              </a:rPr>
              <a:t>HINT</a:t>
            </a:r>
            <a:r>
              <a:rPr lang="en" sz="1800">
                <a:solidFill>
                  <a:srgbClr val="0A369D"/>
                </a:solidFill>
                <a:latin typeface="Open Sans"/>
                <a:ea typeface="Open Sans"/>
                <a:cs typeface="Open Sans"/>
                <a:sym typeface="Open Sans"/>
              </a:rPr>
              <a:t>: All divs have an </a:t>
            </a:r>
            <a:r>
              <a:rPr lang="en" sz="1800">
                <a:solidFill>
                  <a:srgbClr val="0A369D"/>
                </a:solidFill>
                <a:latin typeface="Roboto Mono"/>
                <a:ea typeface="Roboto Mono"/>
                <a:cs typeface="Roboto Mono"/>
                <a:sym typeface="Roboto Mono"/>
              </a:rPr>
              <a:t>'onClick'</a:t>
            </a:r>
            <a:r>
              <a:rPr lang="en" sz="1800">
                <a:solidFill>
                  <a:srgbClr val="0A369D"/>
                </a:solidFill>
                <a:latin typeface="Open Sans"/>
                <a:ea typeface="Open Sans"/>
                <a:cs typeface="Open Sans"/>
                <a:sym typeface="Open Sans"/>
              </a:rPr>
              <a:t> prop that takes a function. Whenever a div is clicked, it runs its onClick function.</a:t>
            </a:r>
            <a:endParaRPr sz="1800">
              <a:solidFill>
                <a:srgbClr val="0A369D"/>
              </a:solidFill>
              <a:latin typeface="Open Sans"/>
              <a:ea typeface="Open Sans"/>
              <a:cs typeface="Open Sans"/>
              <a:sym typeface="Open Sans"/>
            </a:endParaRPr>
          </a:p>
        </p:txBody>
      </p:sp>
      <p:grpSp>
        <p:nvGrpSpPr>
          <p:cNvPr id="1471" name="Google Shape;1471;p84"/>
          <p:cNvGrpSpPr/>
          <p:nvPr/>
        </p:nvGrpSpPr>
        <p:grpSpPr>
          <a:xfrm>
            <a:off x="-10911" y="4740300"/>
            <a:ext cx="9220336" cy="415500"/>
            <a:chOff x="-10911" y="4740300"/>
            <a:chExt cx="9220336" cy="415500"/>
          </a:xfrm>
        </p:grpSpPr>
        <p:grpSp>
          <p:nvGrpSpPr>
            <p:cNvPr id="1472" name="Google Shape;1472;p84"/>
            <p:cNvGrpSpPr/>
            <p:nvPr/>
          </p:nvGrpSpPr>
          <p:grpSpPr>
            <a:xfrm>
              <a:off x="-10911" y="4740300"/>
              <a:ext cx="9186636" cy="415500"/>
              <a:chOff x="-10911" y="4740300"/>
              <a:chExt cx="9186636" cy="415500"/>
            </a:xfrm>
          </p:grpSpPr>
          <p:sp>
            <p:nvSpPr>
              <p:cNvPr id="1473" name="Google Shape;1473;p84"/>
              <p:cNvSpPr/>
              <p:nvPr/>
            </p:nvSpPr>
            <p:spPr>
              <a:xfrm>
                <a:off x="-10900" y="4801150"/>
                <a:ext cx="91866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4"/>
              <p:cNvSpPr txBox="1"/>
              <p:nvPr/>
            </p:nvSpPr>
            <p:spPr>
              <a:xfrm>
                <a:off x="2248050" y="4791300"/>
                <a:ext cx="7575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latin typeface="Open Sans"/>
                    <a:ea typeface="Open Sans"/>
                    <a:cs typeface="Open Sans"/>
                    <a:sym typeface="Open Sans"/>
                  </a:rPr>
                  <a:t>starter</a:t>
                </a:r>
                <a:endParaRPr>
                  <a:solidFill>
                    <a:srgbClr val="00FF00"/>
                  </a:solidFill>
                  <a:latin typeface="Open Sans"/>
                  <a:ea typeface="Open Sans"/>
                  <a:cs typeface="Open Sans"/>
                  <a:sym typeface="Open Sans"/>
                </a:endParaRPr>
              </a:p>
            </p:txBody>
          </p:sp>
          <p:cxnSp>
            <p:nvCxnSpPr>
              <p:cNvPr id="1475" name="Google Shape;1475;p84"/>
              <p:cNvCxnSpPr/>
              <p:nvPr/>
            </p:nvCxnSpPr>
            <p:spPr>
              <a:xfrm>
                <a:off x="310530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476" name="Google Shape;1476;p84"/>
              <p:cNvSpPr txBox="1"/>
              <p:nvPr/>
            </p:nvSpPr>
            <p:spPr>
              <a:xfrm>
                <a:off x="39656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step1</a:t>
                </a:r>
                <a:endParaRPr>
                  <a:solidFill>
                    <a:srgbClr val="FFFFFF"/>
                  </a:solidFill>
                  <a:latin typeface="Open Sans"/>
                  <a:ea typeface="Open Sans"/>
                  <a:cs typeface="Open Sans"/>
                  <a:sym typeface="Open Sans"/>
                </a:endParaRPr>
              </a:p>
            </p:txBody>
          </p:sp>
          <p:sp>
            <p:nvSpPr>
              <p:cNvPr id="1477" name="Google Shape;1477;p84"/>
              <p:cNvSpPr txBox="1"/>
              <p:nvPr/>
            </p:nvSpPr>
            <p:spPr>
              <a:xfrm>
                <a:off x="53648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step2</a:t>
                </a:r>
                <a:endParaRPr>
                  <a:solidFill>
                    <a:srgbClr val="999999"/>
                  </a:solidFill>
                  <a:latin typeface="Open Sans"/>
                  <a:ea typeface="Open Sans"/>
                  <a:cs typeface="Open Sans"/>
                  <a:sym typeface="Open Sans"/>
                </a:endParaRPr>
              </a:p>
            </p:txBody>
          </p:sp>
          <p:cxnSp>
            <p:nvCxnSpPr>
              <p:cNvPr id="1478" name="Google Shape;1478;p84"/>
              <p:cNvCxnSpPr/>
              <p:nvPr/>
            </p:nvCxnSpPr>
            <p:spPr>
              <a:xfrm>
                <a:off x="4579525" y="4994725"/>
                <a:ext cx="790800" cy="0"/>
              </a:xfrm>
              <a:prstGeom prst="straightConnector1">
                <a:avLst/>
              </a:prstGeom>
              <a:noFill/>
              <a:ln cap="flat" cmpd="sng" w="28575">
                <a:solidFill>
                  <a:srgbClr val="B7B7B7"/>
                </a:solidFill>
                <a:prstDash val="solid"/>
                <a:round/>
                <a:headEnd len="med" w="med" type="none"/>
                <a:tailEnd len="med" w="med" type="triangle"/>
              </a:ln>
            </p:spPr>
          </p:cxnSp>
          <p:cxnSp>
            <p:nvCxnSpPr>
              <p:cNvPr id="1479" name="Google Shape;1479;p84"/>
              <p:cNvCxnSpPr/>
              <p:nvPr/>
            </p:nvCxnSpPr>
            <p:spPr>
              <a:xfrm>
                <a:off x="6158850" y="4994725"/>
                <a:ext cx="790800" cy="0"/>
              </a:xfrm>
              <a:prstGeom prst="straightConnector1">
                <a:avLst/>
              </a:prstGeom>
              <a:noFill/>
              <a:ln cap="flat" cmpd="sng" w="28575">
                <a:solidFill>
                  <a:srgbClr val="B7B7B7"/>
                </a:solidFill>
                <a:prstDash val="solid"/>
                <a:round/>
                <a:headEnd len="med" w="med" type="none"/>
                <a:tailEnd len="med" w="med" type="triangle"/>
              </a:ln>
            </p:spPr>
          </p:cxnSp>
          <p:sp>
            <p:nvSpPr>
              <p:cNvPr id="1480" name="Google Shape;1480;p84"/>
              <p:cNvSpPr txBox="1"/>
              <p:nvPr/>
            </p:nvSpPr>
            <p:spPr>
              <a:xfrm>
                <a:off x="6929427" y="4795619"/>
                <a:ext cx="11754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latin typeface="Open Sans"/>
                    <a:ea typeface="Open Sans"/>
                    <a:cs typeface="Open Sans"/>
                    <a:sym typeface="Open Sans"/>
                  </a:rPr>
                  <a:t>complete</a:t>
                </a:r>
                <a:endParaRPr>
                  <a:solidFill>
                    <a:srgbClr val="999999"/>
                  </a:solidFill>
                  <a:latin typeface="Open Sans"/>
                  <a:ea typeface="Open Sans"/>
                  <a:cs typeface="Open Sans"/>
                  <a:sym typeface="Open Sans"/>
                </a:endParaRPr>
              </a:p>
            </p:txBody>
          </p:sp>
          <p:sp>
            <p:nvSpPr>
              <p:cNvPr id="1481" name="Google Shape;1481;p84"/>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3 progress</a:t>
                </a:r>
                <a:endParaRPr i="1">
                  <a:solidFill>
                    <a:srgbClr val="F3F3F3"/>
                  </a:solidFill>
                  <a:latin typeface="Avenir"/>
                  <a:ea typeface="Avenir"/>
                  <a:cs typeface="Avenir"/>
                  <a:sym typeface="Avenir"/>
                </a:endParaRPr>
              </a:p>
            </p:txBody>
          </p:sp>
          <p:cxnSp>
            <p:nvCxnSpPr>
              <p:cNvPr id="1482" name="Google Shape;1482;p84"/>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sp>
            <p:nvSpPr>
              <p:cNvPr id="1483" name="Google Shape;1483;p84"/>
              <p:cNvSpPr/>
              <p:nvPr/>
            </p:nvSpPr>
            <p:spPr>
              <a:xfrm>
                <a:off x="31725" y="4801150"/>
                <a:ext cx="9144000" cy="342300"/>
              </a:xfrm>
              <a:prstGeom prst="rect">
                <a:avLst/>
              </a:prstGeom>
              <a:solidFill>
                <a:srgbClr val="396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84"/>
              <p:cNvSpPr txBox="1"/>
              <p:nvPr/>
            </p:nvSpPr>
            <p:spPr>
              <a:xfrm>
                <a:off x="2035400" y="4791300"/>
                <a:ext cx="8781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starter</a:t>
                </a:r>
                <a:endParaRPr b="1">
                  <a:solidFill>
                    <a:srgbClr val="00FF00"/>
                  </a:solidFill>
                  <a:latin typeface="Open Sans"/>
                  <a:ea typeface="Open Sans"/>
                  <a:cs typeface="Open Sans"/>
                  <a:sym typeface="Open Sans"/>
                </a:endParaRPr>
              </a:p>
            </p:txBody>
          </p:sp>
          <p:sp>
            <p:nvSpPr>
              <p:cNvPr id="1485" name="Google Shape;1485;p84"/>
              <p:cNvSpPr txBox="1"/>
              <p:nvPr/>
            </p:nvSpPr>
            <p:spPr>
              <a:xfrm>
                <a:off x="4041825" y="4801150"/>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step0</a:t>
                </a:r>
                <a:endParaRPr b="1">
                  <a:solidFill>
                    <a:srgbClr val="00FF00"/>
                  </a:solidFill>
                  <a:latin typeface="Open Sans"/>
                  <a:ea typeface="Open Sans"/>
                  <a:cs typeface="Open Sans"/>
                  <a:sym typeface="Open Sans"/>
                </a:endParaRPr>
              </a:p>
            </p:txBody>
          </p:sp>
          <p:sp>
            <p:nvSpPr>
              <p:cNvPr id="1486" name="Google Shape;1486;p84"/>
              <p:cNvSpPr txBox="1"/>
              <p:nvPr/>
            </p:nvSpPr>
            <p:spPr>
              <a:xfrm>
                <a:off x="6050675" y="4795922"/>
                <a:ext cx="7047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FF00"/>
                    </a:solidFill>
                    <a:latin typeface="Open Sans"/>
                    <a:ea typeface="Open Sans"/>
                    <a:cs typeface="Open Sans"/>
                    <a:sym typeface="Open Sans"/>
                  </a:rPr>
                  <a:t>step1</a:t>
                </a:r>
                <a:endParaRPr b="1">
                  <a:solidFill>
                    <a:srgbClr val="00FF00"/>
                  </a:solidFill>
                  <a:latin typeface="Open Sans"/>
                  <a:ea typeface="Open Sans"/>
                  <a:cs typeface="Open Sans"/>
                  <a:sym typeface="Open Sans"/>
                </a:endParaRPr>
              </a:p>
            </p:txBody>
          </p:sp>
          <p:sp>
            <p:nvSpPr>
              <p:cNvPr id="1487" name="Google Shape;1487;p84"/>
              <p:cNvSpPr txBox="1"/>
              <p:nvPr/>
            </p:nvSpPr>
            <p:spPr>
              <a:xfrm>
                <a:off x="-10911" y="4784540"/>
                <a:ext cx="20463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3F3F3"/>
                    </a:solidFill>
                    <a:latin typeface="Avenir"/>
                    <a:ea typeface="Avenir"/>
                    <a:cs typeface="Avenir"/>
                    <a:sym typeface="Avenir"/>
                  </a:rPr>
                  <a:t>workshop 1 progress</a:t>
                </a:r>
                <a:endParaRPr i="1">
                  <a:solidFill>
                    <a:srgbClr val="F3F3F3"/>
                  </a:solidFill>
                  <a:latin typeface="Avenir"/>
                  <a:ea typeface="Avenir"/>
                  <a:cs typeface="Avenir"/>
                  <a:sym typeface="Avenir"/>
                </a:endParaRPr>
              </a:p>
            </p:txBody>
          </p:sp>
          <p:cxnSp>
            <p:nvCxnSpPr>
              <p:cNvPr id="1488" name="Google Shape;1488;p84"/>
              <p:cNvCxnSpPr/>
              <p:nvPr/>
            </p:nvCxnSpPr>
            <p:spPr>
              <a:xfrm>
                <a:off x="1930225" y="4740300"/>
                <a:ext cx="0" cy="415500"/>
              </a:xfrm>
              <a:prstGeom prst="straightConnector1">
                <a:avLst/>
              </a:prstGeom>
              <a:noFill/>
              <a:ln cap="flat" cmpd="sng" w="38100">
                <a:solidFill>
                  <a:srgbClr val="D9D9D9"/>
                </a:solidFill>
                <a:prstDash val="solid"/>
                <a:round/>
                <a:headEnd len="med" w="med" type="none"/>
                <a:tailEnd len="med" w="med" type="none"/>
              </a:ln>
            </p:spPr>
          </p:cxnSp>
          <p:cxnSp>
            <p:nvCxnSpPr>
              <p:cNvPr id="1489" name="Google Shape;1489;p84"/>
              <p:cNvCxnSpPr/>
              <p:nvPr/>
            </p:nvCxnSpPr>
            <p:spPr>
              <a:xfrm flipH="1" rot="10800000">
                <a:off x="68723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490" name="Google Shape;1490;p84"/>
              <p:cNvCxnSpPr/>
              <p:nvPr/>
            </p:nvCxnSpPr>
            <p:spPr>
              <a:xfrm flipH="1" rot="10800000">
                <a:off x="4814900" y="4994675"/>
                <a:ext cx="1144200" cy="1200"/>
              </a:xfrm>
              <a:prstGeom prst="straightConnector1">
                <a:avLst/>
              </a:prstGeom>
              <a:noFill/>
              <a:ln cap="flat" cmpd="sng" w="28575">
                <a:solidFill>
                  <a:srgbClr val="B7B7B7"/>
                </a:solidFill>
                <a:prstDash val="solid"/>
                <a:round/>
                <a:headEnd len="med" w="med" type="none"/>
                <a:tailEnd len="med" w="med" type="triangle"/>
              </a:ln>
            </p:spPr>
          </p:cxnSp>
          <p:cxnSp>
            <p:nvCxnSpPr>
              <p:cNvPr id="1491" name="Google Shape;1491;p84"/>
              <p:cNvCxnSpPr/>
              <p:nvPr/>
            </p:nvCxnSpPr>
            <p:spPr>
              <a:xfrm flipH="1" rot="10800000">
                <a:off x="2863148" y="4994675"/>
                <a:ext cx="1144200" cy="1200"/>
              </a:xfrm>
              <a:prstGeom prst="straightConnector1">
                <a:avLst/>
              </a:prstGeom>
              <a:noFill/>
              <a:ln cap="flat" cmpd="sng" w="28575">
                <a:solidFill>
                  <a:srgbClr val="B7B7B7"/>
                </a:solidFill>
                <a:prstDash val="solid"/>
                <a:round/>
                <a:headEnd len="med" w="med" type="none"/>
                <a:tailEnd len="med" w="med" type="triangle"/>
              </a:ln>
            </p:spPr>
          </p:cxnSp>
        </p:grpSp>
        <p:sp>
          <p:nvSpPr>
            <p:cNvPr id="1492" name="Google Shape;1492;p84"/>
            <p:cNvSpPr txBox="1"/>
            <p:nvPr/>
          </p:nvSpPr>
          <p:spPr>
            <a:xfrm>
              <a:off x="8148625" y="4795625"/>
              <a:ext cx="10608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Open Sans"/>
                  <a:ea typeface="Open Sans"/>
                  <a:cs typeface="Open Sans"/>
                  <a:sym typeface="Open Sans"/>
                </a:rPr>
                <a:t>step2</a:t>
              </a:r>
              <a:endParaRPr b="1">
                <a:solidFill>
                  <a:schemeClr val="lt1"/>
                </a:solidFill>
                <a:latin typeface="Open Sans"/>
                <a:ea typeface="Open Sans"/>
                <a:cs typeface="Open Sans"/>
                <a:sym typeface="Open Sans"/>
              </a:endParaRPr>
            </a:p>
          </p:txBody>
        </p:sp>
      </p:grpSp>
      <p:sp>
        <p:nvSpPr>
          <p:cNvPr id="1493" name="Google Shape;1493;p84"/>
          <p:cNvSpPr/>
          <p:nvPr/>
        </p:nvSpPr>
        <p:spPr>
          <a:xfrm>
            <a:off x="6214200" y="-8018"/>
            <a:ext cx="2929800" cy="596700"/>
          </a:xfrm>
          <a:prstGeom prst="roundRect">
            <a:avLst>
              <a:gd fmla="val 16667" name="adj"/>
            </a:avLst>
          </a:prstGeom>
          <a:solidFill>
            <a:srgbClr val="1E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D4D4D4"/>
                </a:solidFill>
                <a:latin typeface="Roboto Mono"/>
                <a:ea typeface="Roboto Mono"/>
                <a:cs typeface="Roboto Mono"/>
                <a:sym typeface="Roboto Mono"/>
              </a:rPr>
              <a:t>git reset --hard</a:t>
            </a:r>
            <a:endParaRPr>
              <a:solidFill>
                <a:srgbClr val="D4D4D4"/>
              </a:solidFill>
              <a:latin typeface="Roboto Mono"/>
              <a:ea typeface="Roboto Mono"/>
              <a:cs typeface="Roboto Mono"/>
              <a:sym typeface="Roboto Mono"/>
            </a:endParaRPr>
          </a:p>
          <a:p>
            <a:pPr indent="0" lvl="0" marL="0" rtl="0" algn="l">
              <a:spcBef>
                <a:spcPts val="0"/>
              </a:spcBef>
              <a:spcAft>
                <a:spcPts val="0"/>
              </a:spcAft>
              <a:buNone/>
            </a:pPr>
            <a:r>
              <a:rPr lang="en">
                <a:solidFill>
                  <a:srgbClr val="D4D4D4"/>
                </a:solidFill>
                <a:latin typeface="Roboto Mono"/>
                <a:ea typeface="Roboto Mono"/>
                <a:cs typeface="Roboto Mono"/>
                <a:sym typeface="Roboto Mono"/>
              </a:rPr>
              <a:t>git checkout </a:t>
            </a:r>
            <a:r>
              <a:rPr b="1" lang="en">
                <a:solidFill>
                  <a:srgbClr val="D4D4D4"/>
                </a:solidFill>
                <a:latin typeface="Roboto Mono"/>
                <a:ea typeface="Roboto Mono"/>
                <a:cs typeface="Roboto Mono"/>
                <a:sym typeface="Roboto Mono"/>
              </a:rPr>
              <a:t>w1-step2</a:t>
            </a:r>
            <a:endParaRPr>
              <a:solidFill>
                <a:srgbClr val="D4D4D4"/>
              </a:solidFill>
              <a:latin typeface="Roboto Mono"/>
              <a:ea typeface="Roboto Mono"/>
              <a:cs typeface="Roboto Mono"/>
              <a:sym typeface="Roboto Mono"/>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7" name="Shape 1497"/>
        <p:cNvGrpSpPr/>
        <p:nvPr/>
      </p:nvGrpSpPr>
      <p:grpSpPr>
        <a:xfrm>
          <a:off x="0" y="0"/>
          <a:ext cx="0" cy="0"/>
          <a:chOff x="0" y="0"/>
          <a:chExt cx="0" cy="0"/>
        </a:xfrm>
      </p:grpSpPr>
      <p:sp>
        <p:nvSpPr>
          <p:cNvPr id="1498" name="Google Shape;1498;p85"/>
          <p:cNvSpPr txBox="1"/>
          <p:nvPr>
            <p:ph type="title"/>
          </p:nvPr>
        </p:nvSpPr>
        <p:spPr>
          <a:xfrm>
            <a:off x="311700" y="304300"/>
            <a:ext cx="8520600" cy="175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7200"/>
              <a:t>Finished App</a:t>
            </a:r>
            <a:endParaRPr sz="7200"/>
          </a:p>
        </p:txBody>
      </p:sp>
      <p:sp>
        <p:nvSpPr>
          <p:cNvPr id="1499" name="Google Shape;1499;p85"/>
          <p:cNvSpPr/>
          <p:nvPr/>
        </p:nvSpPr>
        <p:spPr>
          <a:xfrm>
            <a:off x="2496150" y="2084150"/>
            <a:ext cx="4151700" cy="726000"/>
          </a:xfrm>
          <a:prstGeom prst="roundRect">
            <a:avLst>
              <a:gd fmla="val 16667" name="adj"/>
            </a:avLst>
          </a:prstGeom>
          <a:solidFill>
            <a:srgbClr val="1E1E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D4D4D4"/>
                </a:solidFill>
                <a:latin typeface="Consolas"/>
                <a:ea typeface="Consolas"/>
                <a:cs typeface="Consolas"/>
                <a:sym typeface="Consolas"/>
              </a:rPr>
              <a:t>git reset --hard</a:t>
            </a:r>
            <a:endParaRPr sz="1600">
              <a:solidFill>
                <a:srgbClr val="D4D4D4"/>
              </a:solidFill>
              <a:latin typeface="Consolas"/>
              <a:ea typeface="Consolas"/>
              <a:cs typeface="Consolas"/>
              <a:sym typeface="Consolas"/>
            </a:endParaRPr>
          </a:p>
          <a:p>
            <a:pPr indent="0" lvl="0" marL="0" rtl="0" algn="l">
              <a:spcBef>
                <a:spcPts val="0"/>
              </a:spcBef>
              <a:spcAft>
                <a:spcPts val="0"/>
              </a:spcAft>
              <a:buNone/>
            </a:pPr>
            <a:r>
              <a:rPr lang="en" sz="1600">
                <a:solidFill>
                  <a:srgbClr val="D4D4D4"/>
                </a:solidFill>
                <a:latin typeface="Consolas"/>
                <a:ea typeface="Consolas"/>
                <a:cs typeface="Consolas"/>
                <a:sym typeface="Consolas"/>
              </a:rPr>
              <a:t>git checkout </a:t>
            </a:r>
            <a:r>
              <a:rPr b="1" lang="en" sz="1600">
                <a:solidFill>
                  <a:srgbClr val="D4D4D4"/>
                </a:solidFill>
                <a:latin typeface="Consolas"/>
                <a:ea typeface="Consolas"/>
                <a:cs typeface="Consolas"/>
                <a:sym typeface="Consolas"/>
              </a:rPr>
              <a:t>w1-complete</a:t>
            </a:r>
            <a:endParaRPr sz="2200">
              <a:solidFill>
                <a:srgbClr val="D4D4D4"/>
              </a:solidFill>
              <a:latin typeface="Consolas"/>
              <a:ea typeface="Consolas"/>
              <a:cs typeface="Consolas"/>
              <a:sym typeface="Consolas"/>
            </a:endParaRPr>
          </a:p>
        </p:txBody>
      </p:sp>
      <p:sp>
        <p:nvSpPr>
          <p:cNvPr id="1500" name="Google Shape;1500;p85"/>
          <p:cNvSpPr txBox="1"/>
          <p:nvPr/>
        </p:nvSpPr>
        <p:spPr>
          <a:xfrm>
            <a:off x="1648500" y="2838600"/>
            <a:ext cx="5847000" cy="1403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2400">
                <a:solidFill>
                  <a:srgbClr val="0A369D"/>
                </a:solidFill>
                <a:latin typeface="Open Sans"/>
                <a:ea typeface="Open Sans"/>
                <a:cs typeface="Open Sans"/>
                <a:sym typeface="Open Sans"/>
              </a:rPr>
              <a:t>Navigate to </a:t>
            </a:r>
            <a:r>
              <a:rPr b="1" lang="en" sz="2400">
                <a:solidFill>
                  <a:srgbClr val="0A369D"/>
                </a:solidFill>
                <a:latin typeface="Open Sans"/>
                <a:ea typeface="Open Sans"/>
                <a:cs typeface="Open Sans"/>
                <a:sym typeface="Open Sans"/>
              </a:rPr>
              <a:t>localhost:5173</a:t>
            </a:r>
            <a:r>
              <a:rPr lang="en" sz="2400">
                <a:solidFill>
                  <a:srgbClr val="0A369D"/>
                </a:solidFill>
                <a:latin typeface="Open Sans"/>
                <a:ea typeface="Open Sans"/>
                <a:cs typeface="Open Sans"/>
                <a:sym typeface="Open Sans"/>
              </a:rPr>
              <a:t> and change the cat happiness by clicking the profile picture!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3" name="Google Shape;153;p32"/>
          <p:cNvSpPr txBox="1"/>
          <p:nvPr>
            <p:ph type="title"/>
          </p:nvPr>
        </p:nvSpPr>
        <p:spPr>
          <a:xfrm>
            <a:off x="178975" y="1224750"/>
            <a:ext cx="1758000" cy="69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38761D"/>
                </a:solidFill>
                <a:latin typeface="Roboto Mono"/>
                <a:ea typeface="Roboto Mono"/>
                <a:cs typeface="Roboto Mono"/>
                <a:sym typeface="Roboto Mono"/>
              </a:rPr>
              <a:t>&lt;Navbar/&gt;</a:t>
            </a:r>
            <a:endParaRPr b="1" sz="2000">
              <a:solidFill>
                <a:srgbClr val="38761D"/>
              </a:solidFill>
              <a:latin typeface="Roboto Mono"/>
              <a:ea typeface="Roboto Mono"/>
              <a:cs typeface="Roboto Mono"/>
              <a:sym typeface="Roboto Mono"/>
            </a:endParaRPr>
          </a:p>
        </p:txBody>
      </p:sp>
      <p:sp>
        <p:nvSpPr>
          <p:cNvPr id="154" name="Google Shape;154;p32"/>
          <p:cNvSpPr txBox="1"/>
          <p:nvPr>
            <p:ph type="title"/>
          </p:nvPr>
        </p:nvSpPr>
        <p:spPr>
          <a:xfrm>
            <a:off x="7420075" y="1490075"/>
            <a:ext cx="230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9900FF"/>
                </a:solidFill>
                <a:latin typeface="Roboto Mono"/>
                <a:ea typeface="Roboto Mono"/>
                <a:cs typeface="Roboto Mono"/>
                <a:sym typeface="Roboto Mono"/>
              </a:rPr>
              <a:t>&lt;Trending/&gt;</a:t>
            </a:r>
            <a:endParaRPr b="1" sz="1700">
              <a:solidFill>
                <a:srgbClr val="9900FF"/>
              </a:solidFill>
              <a:latin typeface="Roboto Mono"/>
              <a:ea typeface="Roboto Mono"/>
              <a:cs typeface="Roboto Mono"/>
              <a:sym typeface="Roboto Mono"/>
            </a:endParaRPr>
          </a:p>
        </p:txBody>
      </p:sp>
      <p:grpSp>
        <p:nvGrpSpPr>
          <p:cNvPr id="155" name="Google Shape;155;p32"/>
          <p:cNvGrpSpPr/>
          <p:nvPr/>
        </p:nvGrpSpPr>
        <p:grpSpPr>
          <a:xfrm>
            <a:off x="1723975" y="876475"/>
            <a:ext cx="5696100" cy="4178700"/>
            <a:chOff x="1723975" y="876475"/>
            <a:chExt cx="5696100" cy="4178700"/>
          </a:xfrm>
        </p:grpSpPr>
        <p:sp>
          <p:nvSpPr>
            <p:cNvPr id="156" name="Google Shape;156;p32"/>
            <p:cNvSpPr/>
            <p:nvPr/>
          </p:nvSpPr>
          <p:spPr>
            <a:xfrm>
              <a:off x="1723975" y="876475"/>
              <a:ext cx="5696100" cy="4178700"/>
            </a:xfrm>
            <a:prstGeom prst="roundRect">
              <a:avLst>
                <a:gd fmla="val 3166" name="adj"/>
              </a:avLst>
            </a:prstGeom>
            <a:solidFill>
              <a:srgbClr val="00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id="157" name="Google Shape;157;p32"/>
            <p:cNvPicPr preferRelativeResize="0"/>
            <p:nvPr/>
          </p:nvPicPr>
          <p:blipFill>
            <a:blip r:embed="rId3">
              <a:alphaModFix/>
            </a:blip>
            <a:stretch>
              <a:fillRect/>
            </a:stretch>
          </p:blipFill>
          <p:spPr>
            <a:xfrm>
              <a:off x="1858075" y="1027313"/>
              <a:ext cx="5427849" cy="3877025"/>
            </a:xfrm>
            <a:prstGeom prst="rect">
              <a:avLst/>
            </a:prstGeom>
            <a:noFill/>
            <a:ln>
              <a:noFill/>
            </a:ln>
          </p:spPr>
        </p:pic>
      </p:grpSp>
      <p:sp>
        <p:nvSpPr>
          <p:cNvPr id="158" name="Google Shape;158;p32"/>
          <p:cNvSpPr/>
          <p:nvPr/>
        </p:nvSpPr>
        <p:spPr>
          <a:xfrm>
            <a:off x="1781950" y="941550"/>
            <a:ext cx="5548200" cy="40455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2"/>
          <p:cNvSpPr/>
          <p:nvPr/>
        </p:nvSpPr>
        <p:spPr>
          <a:xfrm>
            <a:off x="5707750" y="1245025"/>
            <a:ext cx="1540500" cy="2132100"/>
          </a:xfrm>
          <a:prstGeom prst="rect">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2"/>
          <p:cNvSpPr txBox="1"/>
          <p:nvPr>
            <p:ph type="title"/>
          </p:nvPr>
        </p:nvSpPr>
        <p:spPr>
          <a:xfrm>
            <a:off x="307075" y="4376125"/>
            <a:ext cx="1501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4A86E8"/>
                </a:solidFill>
                <a:latin typeface="Roboto Mono"/>
                <a:ea typeface="Roboto Mono"/>
                <a:cs typeface="Roboto Mono"/>
                <a:sym typeface="Roboto Mono"/>
              </a:rPr>
              <a:t>&lt;Feed/&gt;</a:t>
            </a:r>
            <a:endParaRPr b="1" sz="2000">
              <a:solidFill>
                <a:srgbClr val="4A86E8"/>
              </a:solidFill>
              <a:latin typeface="Roboto Mono"/>
              <a:ea typeface="Roboto Mono"/>
              <a:cs typeface="Roboto Mono"/>
              <a:sym typeface="Roboto Mono"/>
            </a:endParaRPr>
          </a:p>
        </p:txBody>
      </p:sp>
      <p:sp>
        <p:nvSpPr>
          <p:cNvPr id="161" name="Google Shape;161;p32"/>
          <p:cNvSpPr/>
          <p:nvPr/>
        </p:nvSpPr>
        <p:spPr>
          <a:xfrm>
            <a:off x="1859750" y="1245025"/>
            <a:ext cx="1182900" cy="2770200"/>
          </a:xfrm>
          <a:prstGeom prst="rect">
            <a:avLst/>
          </a:prstGeom>
          <a:no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2"/>
          <p:cNvSpPr/>
          <p:nvPr/>
        </p:nvSpPr>
        <p:spPr>
          <a:xfrm>
            <a:off x="3085500" y="1245025"/>
            <a:ext cx="2579400" cy="3703800"/>
          </a:xfrm>
          <a:prstGeom prst="rect">
            <a:avLst/>
          </a:prstGeom>
          <a:noFill/>
          <a:ln cap="flat" cmpd="sng" w="28575">
            <a:solidFill>
              <a:srgbClr val="396D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3" name="Google Shape;163;p32"/>
          <p:cNvCxnSpPr/>
          <p:nvPr/>
        </p:nvCxnSpPr>
        <p:spPr>
          <a:xfrm flipH="1" rot="10800000">
            <a:off x="1532925" y="4513200"/>
            <a:ext cx="1540500" cy="124500"/>
          </a:xfrm>
          <a:prstGeom prst="straightConnector1">
            <a:avLst/>
          </a:prstGeom>
          <a:noFill/>
          <a:ln cap="flat" cmpd="sng" w="19050">
            <a:solidFill>
              <a:srgbClr val="4A86E8"/>
            </a:solidFill>
            <a:prstDash val="solid"/>
            <a:round/>
            <a:headEnd len="med" w="med" type="none"/>
            <a:tailEnd len="med" w="med" type="triangle"/>
          </a:ln>
        </p:spPr>
      </p:cxnSp>
      <p:sp>
        <p:nvSpPr>
          <p:cNvPr id="164" name="Google Shape;164;p32"/>
          <p:cNvSpPr/>
          <p:nvPr/>
        </p:nvSpPr>
        <p:spPr>
          <a:xfrm>
            <a:off x="5707750" y="3431594"/>
            <a:ext cx="1540500" cy="1268400"/>
          </a:xfrm>
          <a:prstGeom prst="rect">
            <a:avLst/>
          </a:prstGeom>
          <a:noFill/>
          <a:ln cap="flat" cmpd="sng" w="2857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2"/>
          <p:cNvSpPr txBox="1"/>
          <p:nvPr>
            <p:ph type="title"/>
          </p:nvPr>
        </p:nvSpPr>
        <p:spPr>
          <a:xfrm>
            <a:off x="7420075" y="3439375"/>
            <a:ext cx="230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FF00FF"/>
                </a:solidFill>
                <a:latin typeface="Roboto Mono"/>
                <a:ea typeface="Roboto Mono"/>
                <a:cs typeface="Roboto Mono"/>
                <a:sym typeface="Roboto Mono"/>
              </a:rPr>
              <a:t>&lt;Suggestions/&gt;</a:t>
            </a:r>
            <a:endParaRPr b="1" sz="1400">
              <a:solidFill>
                <a:srgbClr val="FF00FF"/>
              </a:solidFill>
              <a:latin typeface="Roboto Mono"/>
              <a:ea typeface="Roboto Mono"/>
              <a:cs typeface="Roboto Mono"/>
              <a:sym typeface="Roboto Mono"/>
            </a:endParaRPr>
          </a:p>
        </p:txBody>
      </p:sp>
      <p:sp>
        <p:nvSpPr>
          <p:cNvPr id="166" name="Google Shape;166;p32"/>
          <p:cNvSpPr txBox="1"/>
          <p:nvPr>
            <p:ph type="title"/>
          </p:nvPr>
        </p:nvSpPr>
        <p:spPr>
          <a:xfrm>
            <a:off x="249050" y="2427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Recap: Break down a website into components</a:t>
            </a:r>
            <a:endParaRPr/>
          </a:p>
          <a:p>
            <a:pPr indent="0" lvl="0" marL="0" rtl="0" algn="l">
              <a:spcBef>
                <a:spcPts val="0"/>
              </a:spcBef>
              <a:spcAft>
                <a:spcPts val="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4" name="Shape 1504"/>
        <p:cNvGrpSpPr/>
        <p:nvPr/>
      </p:nvGrpSpPr>
      <p:grpSpPr>
        <a:xfrm>
          <a:off x="0" y="0"/>
          <a:ext cx="0" cy="0"/>
          <a:chOff x="0" y="0"/>
          <a:chExt cx="0" cy="0"/>
        </a:xfrm>
      </p:grpSpPr>
      <p:sp>
        <p:nvSpPr>
          <p:cNvPr id="1505" name="Google Shape;1505;p8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Recap: Writing Components</a:t>
            </a:r>
            <a:endParaRPr/>
          </a:p>
        </p:txBody>
      </p:sp>
      <p:sp>
        <p:nvSpPr>
          <p:cNvPr id="1506" name="Google Shape;1506;p8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07" name="Google Shape;1507;p86"/>
          <p:cNvSpPr txBox="1"/>
          <p:nvPr/>
        </p:nvSpPr>
        <p:spPr>
          <a:xfrm>
            <a:off x="461350" y="1276050"/>
            <a:ext cx="8203800" cy="3435600"/>
          </a:xfrm>
          <a:prstGeom prst="rect">
            <a:avLst/>
          </a:prstGeom>
          <a:noFill/>
          <a:ln>
            <a:noFill/>
          </a:ln>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396DFF"/>
              </a:buClr>
              <a:buSzPts val="1900"/>
              <a:buFont typeface="Open Sans"/>
              <a:buChar char="●"/>
            </a:pPr>
            <a:r>
              <a:rPr lang="en" sz="1900">
                <a:solidFill>
                  <a:srgbClr val="396DFF"/>
                </a:solidFill>
                <a:latin typeface="Open Sans"/>
                <a:ea typeface="Open Sans"/>
                <a:cs typeface="Open Sans"/>
                <a:sym typeface="Open Sans"/>
              </a:rPr>
              <a:t>We divide our app into c _ _ _ _ _ _ _ _ s, and put one in each file</a:t>
            </a:r>
            <a:endParaRPr sz="1900">
              <a:solidFill>
                <a:srgbClr val="396DFF"/>
              </a:solidFill>
              <a:latin typeface="Open Sans"/>
              <a:ea typeface="Open Sans"/>
              <a:cs typeface="Open Sans"/>
              <a:sym typeface="Open Sans"/>
            </a:endParaRPr>
          </a:p>
          <a:p>
            <a:pPr indent="-349250" lvl="0" marL="457200" rtl="0" algn="l">
              <a:lnSpc>
                <a:spcPct val="115000"/>
              </a:lnSpc>
              <a:spcBef>
                <a:spcPts val="0"/>
              </a:spcBef>
              <a:spcAft>
                <a:spcPts val="0"/>
              </a:spcAft>
              <a:buClr>
                <a:srgbClr val="396DFF"/>
              </a:buClr>
              <a:buSzPts val="1900"/>
              <a:buFont typeface="Open Sans"/>
              <a:buChar char="●"/>
            </a:pPr>
            <a:r>
              <a:rPr lang="en" sz="1900">
                <a:solidFill>
                  <a:srgbClr val="396DFF"/>
                </a:solidFill>
                <a:latin typeface="Open Sans"/>
                <a:ea typeface="Open Sans"/>
                <a:cs typeface="Open Sans"/>
                <a:sym typeface="Open Sans"/>
              </a:rPr>
              <a:t>Each component is a function with p _ _ _s as the input, and returns </a:t>
            </a:r>
            <a:r>
              <a:rPr lang="en" sz="1900">
                <a:solidFill>
                  <a:srgbClr val="396DFF"/>
                </a:solidFill>
                <a:latin typeface="Open Sans"/>
                <a:ea typeface="Open Sans"/>
                <a:cs typeface="Open Sans"/>
                <a:sym typeface="Open Sans"/>
              </a:rPr>
              <a:t>JSX (HTML-like code)</a:t>
            </a:r>
            <a:endParaRPr sz="1900">
              <a:solidFill>
                <a:srgbClr val="396DFF"/>
              </a:solidFill>
              <a:latin typeface="Open Sans"/>
              <a:ea typeface="Open Sans"/>
              <a:cs typeface="Open Sans"/>
              <a:sym typeface="Open Sans"/>
            </a:endParaRPr>
          </a:p>
          <a:p>
            <a:pPr indent="-349250" lvl="0" marL="457200" rtl="0" algn="l">
              <a:lnSpc>
                <a:spcPct val="115000"/>
              </a:lnSpc>
              <a:spcBef>
                <a:spcPts val="0"/>
              </a:spcBef>
              <a:spcAft>
                <a:spcPts val="0"/>
              </a:spcAft>
              <a:buClr>
                <a:srgbClr val="396DFF"/>
              </a:buClr>
              <a:buSzPts val="1900"/>
              <a:buFont typeface="Open Sans"/>
              <a:buChar char="●"/>
            </a:pPr>
            <a:r>
              <a:rPr lang="en" sz="1900">
                <a:solidFill>
                  <a:srgbClr val="396DFF"/>
                </a:solidFill>
                <a:latin typeface="Open Sans"/>
                <a:ea typeface="Open Sans"/>
                <a:cs typeface="Open Sans"/>
                <a:sym typeface="Open Sans"/>
              </a:rPr>
              <a:t>Each component can store internal updatable private info as </a:t>
            </a:r>
            <a:endParaRPr sz="1900">
              <a:solidFill>
                <a:srgbClr val="396DFF"/>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900">
                <a:solidFill>
                  <a:srgbClr val="396DFF"/>
                </a:solidFill>
                <a:latin typeface="Open Sans"/>
                <a:ea typeface="Open Sans"/>
                <a:cs typeface="Open Sans"/>
                <a:sym typeface="Open Sans"/>
              </a:rPr>
              <a:t>'s _ _ _ _' variables</a:t>
            </a:r>
            <a:endParaRPr sz="1900">
              <a:solidFill>
                <a:srgbClr val="396DFF"/>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396DFF"/>
              </a:solidFill>
              <a:latin typeface="Open Sans"/>
              <a:ea typeface="Open Sans"/>
              <a:cs typeface="Open Sans"/>
              <a:sym typeface="Open Sans"/>
            </a:endParaRPr>
          </a:p>
          <a:p>
            <a:pPr indent="-349250" lvl="0" marL="457200" rtl="0" algn="l">
              <a:lnSpc>
                <a:spcPct val="115000"/>
              </a:lnSpc>
              <a:spcBef>
                <a:spcPts val="0"/>
              </a:spcBef>
              <a:spcAft>
                <a:spcPts val="0"/>
              </a:spcAft>
              <a:buClr>
                <a:srgbClr val="396DFF"/>
              </a:buClr>
              <a:buSzPts val="1900"/>
              <a:buFont typeface="Open Sans"/>
              <a:buChar char="●"/>
            </a:pPr>
            <a:r>
              <a:rPr b="1" lang="en" sz="1900">
                <a:solidFill>
                  <a:srgbClr val="396DFF"/>
                </a:solidFill>
                <a:latin typeface="Open Sans"/>
                <a:ea typeface="Open Sans"/>
                <a:cs typeface="Open Sans"/>
                <a:sym typeface="Open Sans"/>
              </a:rPr>
              <a:t>( )</a:t>
            </a:r>
            <a:r>
              <a:rPr lang="en" sz="1900">
                <a:solidFill>
                  <a:srgbClr val="396DFF"/>
                </a:solidFill>
                <a:latin typeface="Open Sans"/>
                <a:ea typeface="Open Sans"/>
                <a:cs typeface="Open Sans"/>
                <a:sym typeface="Open Sans"/>
              </a:rPr>
              <a:t> allows us to enter </a:t>
            </a:r>
            <a:r>
              <a:rPr lang="en" sz="1900">
                <a:solidFill>
                  <a:srgbClr val="396DFF"/>
                </a:solidFill>
                <a:latin typeface="Open Sans"/>
                <a:ea typeface="Open Sans"/>
                <a:cs typeface="Open Sans"/>
                <a:sym typeface="Open Sans"/>
              </a:rPr>
              <a:t>an JSX</a:t>
            </a:r>
            <a:r>
              <a:rPr lang="en" sz="1900">
                <a:solidFill>
                  <a:srgbClr val="396DFF"/>
                </a:solidFill>
                <a:latin typeface="Open Sans"/>
                <a:ea typeface="Open Sans"/>
                <a:cs typeface="Open Sans"/>
                <a:sym typeface="Open Sans"/>
              </a:rPr>
              <a:t> environment</a:t>
            </a:r>
            <a:endParaRPr sz="1900">
              <a:solidFill>
                <a:srgbClr val="396DFF"/>
              </a:solidFill>
              <a:latin typeface="Open Sans"/>
              <a:ea typeface="Open Sans"/>
              <a:cs typeface="Open Sans"/>
              <a:sym typeface="Open Sans"/>
            </a:endParaRPr>
          </a:p>
          <a:p>
            <a:pPr indent="-349250" lvl="0" marL="457200" rtl="0" algn="l">
              <a:lnSpc>
                <a:spcPct val="115000"/>
              </a:lnSpc>
              <a:spcBef>
                <a:spcPts val="0"/>
              </a:spcBef>
              <a:spcAft>
                <a:spcPts val="0"/>
              </a:spcAft>
              <a:buClr>
                <a:srgbClr val="396DFF"/>
              </a:buClr>
              <a:buSzPts val="1900"/>
              <a:buFont typeface="Open Sans"/>
              <a:buChar char="●"/>
            </a:pPr>
            <a:r>
              <a:rPr lang="en" sz="1900">
                <a:solidFill>
                  <a:srgbClr val="396DFF"/>
                </a:solidFill>
                <a:latin typeface="Open Sans"/>
                <a:ea typeface="Open Sans"/>
                <a:cs typeface="Open Sans"/>
                <a:sym typeface="Open Sans"/>
              </a:rPr>
              <a:t>Inside the </a:t>
            </a:r>
            <a:r>
              <a:rPr lang="en" sz="1900">
                <a:solidFill>
                  <a:srgbClr val="396DFF"/>
                </a:solidFill>
                <a:latin typeface="Open Sans"/>
                <a:ea typeface="Open Sans"/>
                <a:cs typeface="Open Sans"/>
                <a:sym typeface="Open Sans"/>
              </a:rPr>
              <a:t>JSX </a:t>
            </a:r>
            <a:r>
              <a:rPr lang="en" sz="1900">
                <a:solidFill>
                  <a:srgbClr val="396DFF"/>
                </a:solidFill>
                <a:latin typeface="Open Sans"/>
                <a:ea typeface="Open Sans"/>
                <a:cs typeface="Open Sans"/>
                <a:sym typeface="Open Sans"/>
              </a:rPr>
              <a:t>environment, </a:t>
            </a:r>
            <a:r>
              <a:rPr b="1" lang="en" sz="1900">
                <a:solidFill>
                  <a:srgbClr val="396DFF"/>
                </a:solidFill>
                <a:latin typeface="Open Sans"/>
                <a:ea typeface="Open Sans"/>
                <a:cs typeface="Open Sans"/>
                <a:sym typeface="Open Sans"/>
              </a:rPr>
              <a:t>{}</a:t>
            </a:r>
            <a:r>
              <a:rPr lang="en" sz="1900">
                <a:solidFill>
                  <a:srgbClr val="396DFF"/>
                </a:solidFill>
                <a:latin typeface="Open Sans"/>
                <a:ea typeface="Open Sans"/>
                <a:cs typeface="Open Sans"/>
                <a:sym typeface="Open Sans"/>
              </a:rPr>
              <a:t> allows us to create a mini </a:t>
            </a:r>
            <a:endParaRPr sz="1900">
              <a:solidFill>
                <a:srgbClr val="396DFF"/>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900">
                <a:solidFill>
                  <a:srgbClr val="396DFF"/>
                </a:solidFill>
                <a:latin typeface="Open Sans"/>
                <a:ea typeface="Open Sans"/>
                <a:cs typeface="Open Sans"/>
                <a:sym typeface="Open Sans"/>
              </a:rPr>
              <a:t>j _ _ _ _ _ _ _ _ t environment</a:t>
            </a:r>
            <a:endParaRPr sz="1900">
              <a:solidFill>
                <a:srgbClr val="396DFF"/>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solidFill>
                <a:srgbClr val="396DFF"/>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396DFF"/>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396DFF"/>
              </a:solidFill>
              <a:latin typeface="Open Sans"/>
              <a:ea typeface="Open Sans"/>
              <a:cs typeface="Open Sans"/>
              <a:sym typeface="Open Sans"/>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1" name="Shape 1511"/>
        <p:cNvGrpSpPr/>
        <p:nvPr/>
      </p:nvGrpSpPr>
      <p:grpSpPr>
        <a:xfrm>
          <a:off x="0" y="0"/>
          <a:ext cx="0" cy="0"/>
          <a:chOff x="0" y="0"/>
          <a:chExt cx="0" cy="0"/>
        </a:xfrm>
      </p:grpSpPr>
      <p:sp>
        <p:nvSpPr>
          <p:cNvPr id="1512" name="Google Shape;1512;p8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Recap: Writing Components</a:t>
            </a:r>
            <a:endParaRPr/>
          </a:p>
        </p:txBody>
      </p:sp>
      <p:sp>
        <p:nvSpPr>
          <p:cNvPr id="1513" name="Google Shape;1513;p8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14" name="Google Shape;1514;p87"/>
          <p:cNvSpPr txBox="1"/>
          <p:nvPr/>
        </p:nvSpPr>
        <p:spPr>
          <a:xfrm>
            <a:off x="461350" y="1276050"/>
            <a:ext cx="8203800" cy="3435600"/>
          </a:xfrm>
          <a:prstGeom prst="rect">
            <a:avLst/>
          </a:prstGeom>
          <a:noFill/>
          <a:ln>
            <a:noFill/>
          </a:ln>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396DFF"/>
              </a:buClr>
              <a:buSzPts val="1900"/>
              <a:buFont typeface="Open Sans"/>
              <a:buChar char="●"/>
            </a:pPr>
            <a:r>
              <a:rPr lang="en" sz="1900">
                <a:solidFill>
                  <a:srgbClr val="396DFF"/>
                </a:solidFill>
                <a:latin typeface="Open Sans"/>
                <a:ea typeface="Open Sans"/>
                <a:cs typeface="Open Sans"/>
                <a:sym typeface="Open Sans"/>
              </a:rPr>
              <a:t>We pass in props with </a:t>
            </a:r>
            <a:br>
              <a:rPr lang="en" sz="1900">
                <a:solidFill>
                  <a:srgbClr val="396DFF"/>
                </a:solidFill>
                <a:latin typeface="Open Sans"/>
                <a:ea typeface="Open Sans"/>
                <a:cs typeface="Open Sans"/>
                <a:sym typeface="Open Sans"/>
              </a:rPr>
            </a:br>
            <a:r>
              <a:rPr b="1" lang="en" sz="1900">
                <a:solidFill>
                  <a:srgbClr val="396DFF"/>
                </a:solidFill>
                <a:latin typeface="Courier New"/>
                <a:ea typeface="Courier New"/>
                <a:cs typeface="Courier New"/>
                <a:sym typeface="Courier New"/>
              </a:rPr>
              <a:t>&lt;</a:t>
            </a:r>
            <a:r>
              <a:rPr b="1" lang="en" sz="1900">
                <a:solidFill>
                  <a:srgbClr val="396DFF"/>
                </a:solidFill>
                <a:latin typeface="Courier New"/>
                <a:ea typeface="Courier New"/>
                <a:cs typeface="Courier New"/>
                <a:sym typeface="Courier New"/>
              </a:rPr>
              <a:t>Post</a:t>
            </a:r>
            <a:r>
              <a:rPr b="1" lang="en" sz="1900">
                <a:solidFill>
                  <a:srgbClr val="396DFF"/>
                </a:solidFill>
                <a:latin typeface="Courier New"/>
                <a:ea typeface="Courier New"/>
                <a:cs typeface="Courier New"/>
                <a:sym typeface="Courier New"/>
              </a:rPr>
              <a:t> </a:t>
            </a:r>
            <a:r>
              <a:rPr b="1" lang="en" sz="1900">
                <a:solidFill>
                  <a:srgbClr val="396DFF"/>
                </a:solidFill>
                <a:latin typeface="Courier New"/>
                <a:ea typeface="Courier New"/>
                <a:cs typeface="Courier New"/>
                <a:sym typeface="Courier New"/>
              </a:rPr>
              <a:t>text</a:t>
            </a:r>
            <a:r>
              <a:rPr b="1" lang="en" sz="1900">
                <a:solidFill>
                  <a:srgbClr val="396DFF"/>
                </a:solidFill>
                <a:latin typeface="Courier New"/>
                <a:ea typeface="Courier New"/>
                <a:cs typeface="Courier New"/>
                <a:sym typeface="Courier New"/>
              </a:rPr>
              <a:t>="I love weblab" /&gt;</a:t>
            </a:r>
            <a:endParaRPr b="1" sz="1900">
              <a:solidFill>
                <a:srgbClr val="396DFF"/>
              </a:solidFill>
              <a:latin typeface="Courier New"/>
              <a:ea typeface="Courier New"/>
              <a:cs typeface="Courier New"/>
              <a:sym typeface="Courier New"/>
            </a:endParaRPr>
          </a:p>
          <a:p>
            <a:pPr indent="-349250" lvl="0" marL="457200" rtl="0" algn="l">
              <a:lnSpc>
                <a:spcPct val="115000"/>
              </a:lnSpc>
              <a:spcBef>
                <a:spcPts val="0"/>
              </a:spcBef>
              <a:spcAft>
                <a:spcPts val="0"/>
              </a:spcAft>
              <a:buClr>
                <a:srgbClr val="396DFF"/>
              </a:buClr>
              <a:buSzPts val="1900"/>
              <a:buFont typeface="Courier New"/>
              <a:buChar char="●"/>
            </a:pPr>
            <a:r>
              <a:rPr lang="en" sz="1900">
                <a:solidFill>
                  <a:srgbClr val="396DFF"/>
                </a:solidFill>
                <a:latin typeface="Open Sans"/>
                <a:ea typeface="Open Sans"/>
                <a:cs typeface="Open Sans"/>
                <a:sym typeface="Open Sans"/>
              </a:rPr>
              <a:t>We read in those props with </a:t>
            </a:r>
            <a:br>
              <a:rPr lang="en" sz="1900">
                <a:solidFill>
                  <a:srgbClr val="396DFF"/>
                </a:solidFill>
                <a:latin typeface="Open Sans"/>
                <a:ea typeface="Open Sans"/>
                <a:cs typeface="Open Sans"/>
                <a:sym typeface="Open Sans"/>
              </a:rPr>
            </a:br>
            <a:r>
              <a:rPr b="1" lang="en" sz="1900">
                <a:solidFill>
                  <a:srgbClr val="396DFF"/>
                </a:solidFill>
                <a:latin typeface="Courier New"/>
                <a:ea typeface="Courier New"/>
                <a:cs typeface="Courier New"/>
                <a:sym typeface="Courier New"/>
              </a:rPr>
              <a:t>props.text</a:t>
            </a:r>
            <a:endParaRPr b="1" sz="1900">
              <a:solidFill>
                <a:srgbClr val="396DFF"/>
              </a:solidFill>
              <a:latin typeface="Courier New"/>
              <a:ea typeface="Courier New"/>
              <a:cs typeface="Courier New"/>
              <a:sym typeface="Courier New"/>
            </a:endParaRPr>
          </a:p>
          <a:p>
            <a:pPr indent="-349250" lvl="0" marL="457200" rtl="0" algn="l">
              <a:lnSpc>
                <a:spcPct val="115000"/>
              </a:lnSpc>
              <a:spcBef>
                <a:spcPts val="0"/>
              </a:spcBef>
              <a:spcAft>
                <a:spcPts val="0"/>
              </a:spcAft>
              <a:buClr>
                <a:srgbClr val="396DFF"/>
              </a:buClr>
              <a:buSzPts val="1900"/>
              <a:buFont typeface="Courier New"/>
              <a:buChar char="●"/>
            </a:pPr>
            <a:r>
              <a:rPr lang="en" sz="1900">
                <a:solidFill>
                  <a:srgbClr val="396DFF"/>
                </a:solidFill>
                <a:latin typeface="Open Sans"/>
                <a:ea typeface="Open Sans"/>
                <a:cs typeface="Open Sans"/>
                <a:sym typeface="Open Sans"/>
              </a:rPr>
              <a:t>We declare state variables with </a:t>
            </a:r>
            <a:endParaRPr sz="1900">
              <a:solidFill>
                <a:srgbClr val="396DFF"/>
              </a:solidFill>
              <a:latin typeface="Open Sans"/>
              <a:ea typeface="Open Sans"/>
              <a:cs typeface="Open Sans"/>
              <a:sym typeface="Open Sans"/>
            </a:endParaRPr>
          </a:p>
          <a:p>
            <a:pPr indent="0" lvl="0" marL="457200" rtl="0" algn="l">
              <a:lnSpc>
                <a:spcPct val="115000"/>
              </a:lnSpc>
              <a:spcBef>
                <a:spcPts val="0"/>
              </a:spcBef>
              <a:spcAft>
                <a:spcPts val="0"/>
              </a:spcAft>
              <a:buNone/>
            </a:pPr>
            <a:r>
              <a:rPr b="1" lang="en" sz="1700">
                <a:solidFill>
                  <a:srgbClr val="396DFF"/>
                </a:solidFill>
                <a:latin typeface="Courier New"/>
                <a:ea typeface="Courier New"/>
                <a:cs typeface="Courier New"/>
                <a:sym typeface="Courier New"/>
              </a:rPr>
              <a:t>const [something, setSomething] = useState(initialValue)</a:t>
            </a:r>
            <a:endParaRPr b="1" sz="1700">
              <a:solidFill>
                <a:srgbClr val="396DFF"/>
              </a:solidFill>
              <a:latin typeface="Courier New"/>
              <a:ea typeface="Courier New"/>
              <a:cs typeface="Courier New"/>
              <a:sym typeface="Courier New"/>
            </a:endParaRPr>
          </a:p>
          <a:p>
            <a:pPr indent="-349250" lvl="0" marL="457200" rtl="0" algn="l">
              <a:lnSpc>
                <a:spcPct val="115000"/>
              </a:lnSpc>
              <a:spcBef>
                <a:spcPts val="0"/>
              </a:spcBef>
              <a:spcAft>
                <a:spcPts val="0"/>
              </a:spcAft>
              <a:buClr>
                <a:srgbClr val="396DFF"/>
              </a:buClr>
              <a:buSzPts val="1900"/>
              <a:buFont typeface="Open Sans"/>
              <a:buChar char="●"/>
            </a:pPr>
            <a:r>
              <a:rPr lang="en" sz="1900">
                <a:solidFill>
                  <a:srgbClr val="396DFF"/>
                </a:solidFill>
                <a:latin typeface="Open Sans"/>
                <a:ea typeface="Open Sans"/>
                <a:cs typeface="Open Sans"/>
                <a:sym typeface="Open Sans"/>
              </a:rPr>
              <a:t>React uses </a:t>
            </a:r>
            <a:r>
              <a:rPr b="1" lang="en" sz="1900">
                <a:solidFill>
                  <a:srgbClr val="396DFF"/>
                </a:solidFill>
                <a:latin typeface="Open Sans"/>
                <a:ea typeface="Open Sans"/>
                <a:cs typeface="Open Sans"/>
                <a:sym typeface="Open Sans"/>
              </a:rPr>
              <a:t>className</a:t>
            </a:r>
            <a:r>
              <a:rPr lang="en" sz="1900">
                <a:solidFill>
                  <a:srgbClr val="396DFF"/>
                </a:solidFill>
                <a:latin typeface="Open Sans"/>
                <a:ea typeface="Open Sans"/>
                <a:cs typeface="Open Sans"/>
                <a:sym typeface="Open Sans"/>
              </a:rPr>
              <a:t> instead of </a:t>
            </a:r>
            <a:r>
              <a:rPr b="1" lang="en" sz="1900">
                <a:solidFill>
                  <a:srgbClr val="396DFF"/>
                </a:solidFill>
                <a:latin typeface="Open Sans"/>
                <a:ea typeface="Open Sans"/>
                <a:cs typeface="Open Sans"/>
                <a:sym typeface="Open Sans"/>
              </a:rPr>
              <a:t>class </a:t>
            </a:r>
            <a:r>
              <a:rPr lang="en" sz="1900">
                <a:solidFill>
                  <a:srgbClr val="396DFF"/>
                </a:solidFill>
                <a:latin typeface="Open Sans"/>
                <a:ea typeface="Open Sans"/>
                <a:cs typeface="Open Sans"/>
                <a:sym typeface="Open Sans"/>
              </a:rPr>
              <a:t>for css styles</a:t>
            </a:r>
            <a:endParaRPr sz="1900">
              <a:solidFill>
                <a:srgbClr val="396DFF"/>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396DFF"/>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396DFF"/>
              </a:solidFill>
              <a:latin typeface="Open Sans"/>
              <a:ea typeface="Open Sans"/>
              <a:cs typeface="Open Sans"/>
              <a:sym typeface="Open Sans"/>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8" name="Shape 1518"/>
        <p:cNvGrpSpPr/>
        <p:nvPr/>
      </p:nvGrpSpPr>
      <p:grpSpPr>
        <a:xfrm>
          <a:off x="0" y="0"/>
          <a:ext cx="0" cy="0"/>
          <a:chOff x="0" y="0"/>
          <a:chExt cx="0" cy="0"/>
        </a:xfrm>
      </p:grpSpPr>
      <p:sp>
        <p:nvSpPr>
          <p:cNvPr id="1519" name="Google Shape;1519;p8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u="sng">
                <a:solidFill>
                  <a:schemeClr val="hlink"/>
                </a:solidFill>
                <a:hlinkClick r:id="rId3"/>
              </a:rPr>
              <a:t>weblab.is/react-guide</a:t>
            </a:r>
            <a:endParaRPr b="1"/>
          </a:p>
        </p:txBody>
      </p:sp>
      <p:sp>
        <p:nvSpPr>
          <p:cNvPr id="1520" name="Google Shape;1520;p8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4" name="Shape 1524"/>
        <p:cNvGrpSpPr/>
        <p:nvPr/>
      </p:nvGrpSpPr>
      <p:grpSpPr>
        <a:xfrm>
          <a:off x="0" y="0"/>
          <a:ext cx="0" cy="0"/>
          <a:chOff x="0" y="0"/>
          <a:chExt cx="0" cy="0"/>
        </a:xfrm>
      </p:grpSpPr>
      <p:sp>
        <p:nvSpPr>
          <p:cNvPr id="1525" name="Google Shape;1525;p8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up: React Lifecycle and Hooks</a:t>
            </a:r>
            <a:endParaRPr/>
          </a:p>
        </p:txBody>
      </p:sp>
      <p:sp>
        <p:nvSpPr>
          <p:cNvPr id="1526" name="Google Shape;1526;p8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0" name="Shape 1530"/>
        <p:cNvGrpSpPr/>
        <p:nvPr/>
      </p:nvGrpSpPr>
      <p:grpSpPr>
        <a:xfrm>
          <a:off x="0" y="0"/>
          <a:ext cx="0" cy="0"/>
          <a:chOff x="0" y="0"/>
          <a:chExt cx="0" cy="0"/>
        </a:xfrm>
      </p:grpSpPr>
      <p:sp>
        <p:nvSpPr>
          <p:cNvPr id="1531" name="Google Shape;1531;p90"/>
          <p:cNvSpPr txBox="1"/>
          <p:nvPr>
            <p:ph type="ctrTitle"/>
          </p:nvPr>
        </p:nvSpPr>
        <p:spPr>
          <a:xfrm>
            <a:off x="311708" y="128080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Feedback Time!</a:t>
            </a:r>
            <a:endParaRPr/>
          </a:p>
          <a:p>
            <a:pPr indent="0" lvl="0" marL="0" rtl="0" algn="ctr">
              <a:spcBef>
                <a:spcPts val="0"/>
              </a:spcBef>
              <a:spcAft>
                <a:spcPts val="0"/>
              </a:spcAft>
              <a:buNone/>
            </a:pPr>
            <a:r>
              <a:rPr lang="en"/>
              <a:t>weblab.is/feedback</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5" name="Shape 1535"/>
        <p:cNvGrpSpPr/>
        <p:nvPr/>
      </p:nvGrpSpPr>
      <p:grpSpPr>
        <a:xfrm>
          <a:off x="0" y="0"/>
          <a:ext cx="0" cy="0"/>
          <a:chOff x="0" y="0"/>
          <a:chExt cx="0" cy="0"/>
        </a:xfrm>
      </p:grpSpPr>
      <p:sp>
        <p:nvSpPr>
          <p:cNvPr id="1536" name="Google Shape;1536;p91"/>
          <p:cNvSpPr txBox="1"/>
          <p:nvPr>
            <p:ph type="ctrTitle"/>
          </p:nvPr>
        </p:nvSpPr>
        <p:spPr>
          <a:xfrm>
            <a:off x="311708" y="128080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5 min bio break if you need it</a:t>
            </a:r>
            <a:endParaRPr sz="4800"/>
          </a:p>
          <a:p>
            <a:pPr indent="0" lvl="0" marL="0" rtl="0" algn="ctr">
              <a:spcBef>
                <a:spcPts val="0"/>
              </a:spcBef>
              <a:spcAft>
                <a:spcPts val="0"/>
              </a:spcAft>
              <a:buNone/>
            </a:pPr>
            <a:r>
              <a:rPr lang="en" sz="4800"/>
              <a:t>And for everyone else…</a:t>
            </a:r>
            <a:endParaRPr sz="4800"/>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0" name="Shape 1540"/>
        <p:cNvGrpSpPr/>
        <p:nvPr/>
      </p:nvGrpSpPr>
      <p:grpSpPr>
        <a:xfrm>
          <a:off x="0" y="0"/>
          <a:ext cx="0" cy="0"/>
          <a:chOff x="0" y="0"/>
          <a:chExt cx="0" cy="0"/>
        </a:xfrm>
      </p:grpSpPr>
      <p:sp>
        <p:nvSpPr>
          <p:cNvPr id="1541" name="Google Shape;1541;p92"/>
          <p:cNvSpPr txBox="1"/>
          <p:nvPr>
            <p:ph type="ctrTitle"/>
          </p:nvPr>
        </p:nvSpPr>
        <p:spPr>
          <a:xfrm>
            <a:off x="311708" y="128080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5 min bio break if you need it</a:t>
            </a:r>
            <a:endParaRPr sz="4800"/>
          </a:p>
          <a:p>
            <a:pPr indent="0" lvl="0" marL="0" rtl="0" algn="ctr">
              <a:spcBef>
                <a:spcPts val="0"/>
              </a:spcBef>
              <a:spcAft>
                <a:spcPts val="0"/>
              </a:spcAft>
              <a:buNone/>
            </a:pPr>
            <a:r>
              <a:rPr lang="en" sz="4800"/>
              <a:t>And for everyone else…</a:t>
            </a:r>
            <a:endParaRPr sz="4800"/>
          </a:p>
          <a:p>
            <a:pPr indent="0" lvl="0" marL="0" rtl="0" algn="ctr">
              <a:spcBef>
                <a:spcPts val="0"/>
              </a:spcBef>
              <a:spcAft>
                <a:spcPts val="0"/>
              </a:spcAft>
              <a:buNone/>
            </a:pPr>
            <a:r>
              <a:rPr lang="en" sz="4800"/>
              <a:t>Plank challenge vs. Lucas &gt;:)</a:t>
            </a:r>
            <a:endParaRPr sz="4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172" name="Google Shape;172;p33"/>
          <p:cNvGrpSpPr/>
          <p:nvPr/>
        </p:nvGrpSpPr>
        <p:grpSpPr>
          <a:xfrm>
            <a:off x="1723975" y="876475"/>
            <a:ext cx="5696100" cy="4178700"/>
            <a:chOff x="1723975" y="876475"/>
            <a:chExt cx="5696100" cy="4178700"/>
          </a:xfrm>
        </p:grpSpPr>
        <p:sp>
          <p:nvSpPr>
            <p:cNvPr id="173" name="Google Shape;173;p33"/>
            <p:cNvSpPr/>
            <p:nvPr/>
          </p:nvSpPr>
          <p:spPr>
            <a:xfrm>
              <a:off x="1723975" y="876475"/>
              <a:ext cx="5696100" cy="4178700"/>
            </a:xfrm>
            <a:prstGeom prst="roundRect">
              <a:avLst>
                <a:gd fmla="val 3166" name="adj"/>
              </a:avLst>
            </a:prstGeom>
            <a:solidFill>
              <a:srgbClr val="00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id="174" name="Google Shape;174;p33"/>
            <p:cNvPicPr preferRelativeResize="0"/>
            <p:nvPr/>
          </p:nvPicPr>
          <p:blipFill>
            <a:blip r:embed="rId3">
              <a:alphaModFix/>
            </a:blip>
            <a:stretch>
              <a:fillRect/>
            </a:stretch>
          </p:blipFill>
          <p:spPr>
            <a:xfrm>
              <a:off x="1858075" y="1027313"/>
              <a:ext cx="5427849" cy="3877025"/>
            </a:xfrm>
            <a:prstGeom prst="rect">
              <a:avLst/>
            </a:prstGeom>
            <a:noFill/>
            <a:ln>
              <a:noFill/>
            </a:ln>
          </p:spPr>
        </p:pic>
      </p:grpSp>
      <p:sp>
        <p:nvSpPr>
          <p:cNvPr id="175" name="Google Shape;175;p33"/>
          <p:cNvSpPr/>
          <p:nvPr/>
        </p:nvSpPr>
        <p:spPr>
          <a:xfrm>
            <a:off x="1781950" y="941550"/>
            <a:ext cx="5548200" cy="40455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3"/>
          <p:cNvSpPr/>
          <p:nvPr/>
        </p:nvSpPr>
        <p:spPr>
          <a:xfrm>
            <a:off x="5707750" y="1245025"/>
            <a:ext cx="1540500" cy="2132100"/>
          </a:xfrm>
          <a:prstGeom prst="rect">
            <a:avLst/>
          </a:prstGeom>
          <a:no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3"/>
          <p:cNvSpPr txBox="1"/>
          <p:nvPr>
            <p:ph type="title"/>
          </p:nvPr>
        </p:nvSpPr>
        <p:spPr>
          <a:xfrm>
            <a:off x="140075" y="4376125"/>
            <a:ext cx="1501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9900"/>
                </a:solidFill>
                <a:latin typeface="Roboto Mono"/>
                <a:ea typeface="Roboto Mono"/>
                <a:cs typeface="Roboto Mono"/>
                <a:sym typeface="Roboto Mono"/>
              </a:rPr>
              <a:t>&lt;Tweet/&gt;</a:t>
            </a:r>
            <a:endParaRPr b="1" sz="2000">
              <a:solidFill>
                <a:srgbClr val="FF9900"/>
              </a:solidFill>
              <a:latin typeface="Roboto Mono"/>
              <a:ea typeface="Roboto Mono"/>
              <a:cs typeface="Roboto Mono"/>
              <a:sym typeface="Roboto Mono"/>
            </a:endParaRPr>
          </a:p>
        </p:txBody>
      </p:sp>
      <p:sp>
        <p:nvSpPr>
          <p:cNvPr id="178" name="Google Shape;178;p33"/>
          <p:cNvSpPr/>
          <p:nvPr/>
        </p:nvSpPr>
        <p:spPr>
          <a:xfrm>
            <a:off x="1859750" y="1245025"/>
            <a:ext cx="1182900" cy="27702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3"/>
          <p:cNvSpPr/>
          <p:nvPr/>
        </p:nvSpPr>
        <p:spPr>
          <a:xfrm>
            <a:off x="3085500" y="1245025"/>
            <a:ext cx="2579400" cy="3703800"/>
          </a:xfrm>
          <a:prstGeom prst="rect">
            <a:avLst/>
          </a:prstGeom>
          <a:noFill/>
          <a:ln cap="flat" cmpd="sng" w="9525">
            <a:solidFill>
              <a:srgbClr val="396D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0" name="Google Shape;180;p33"/>
          <p:cNvCxnSpPr>
            <a:endCxn id="181" idx="1"/>
          </p:cNvCxnSpPr>
          <p:nvPr/>
        </p:nvCxnSpPr>
        <p:spPr>
          <a:xfrm>
            <a:off x="1532869" y="4637575"/>
            <a:ext cx="1583700" cy="24900"/>
          </a:xfrm>
          <a:prstGeom prst="straightConnector1">
            <a:avLst/>
          </a:prstGeom>
          <a:noFill/>
          <a:ln cap="flat" cmpd="sng" w="19050">
            <a:solidFill>
              <a:srgbClr val="FF9900"/>
            </a:solidFill>
            <a:prstDash val="solid"/>
            <a:round/>
            <a:headEnd len="med" w="med" type="none"/>
            <a:tailEnd len="med" w="med" type="triangle"/>
          </a:ln>
        </p:spPr>
      </p:cxnSp>
      <p:sp>
        <p:nvSpPr>
          <p:cNvPr id="182" name="Google Shape;182;p33"/>
          <p:cNvSpPr/>
          <p:nvPr/>
        </p:nvSpPr>
        <p:spPr>
          <a:xfrm>
            <a:off x="5707750" y="3431594"/>
            <a:ext cx="1540500" cy="1268400"/>
          </a:xfrm>
          <a:prstGeom prst="rect">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3"/>
          <p:cNvSpPr/>
          <p:nvPr/>
        </p:nvSpPr>
        <p:spPr>
          <a:xfrm>
            <a:off x="3116575" y="1459700"/>
            <a:ext cx="2497800" cy="2392200"/>
          </a:xfrm>
          <a:prstGeom prst="rect">
            <a:avLst/>
          </a:prstGeom>
          <a:noFill/>
          <a:ln cap="flat" cmpd="sng" w="285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3"/>
          <p:cNvSpPr/>
          <p:nvPr/>
        </p:nvSpPr>
        <p:spPr>
          <a:xfrm>
            <a:off x="3118519" y="3851900"/>
            <a:ext cx="2497800" cy="524100"/>
          </a:xfrm>
          <a:prstGeom prst="rect">
            <a:avLst/>
          </a:prstGeom>
          <a:noFill/>
          <a:ln cap="flat" cmpd="sng" w="285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3"/>
          <p:cNvSpPr/>
          <p:nvPr/>
        </p:nvSpPr>
        <p:spPr>
          <a:xfrm>
            <a:off x="3116569" y="4400425"/>
            <a:ext cx="2497800" cy="524100"/>
          </a:xfrm>
          <a:prstGeom prst="rect">
            <a:avLst/>
          </a:prstGeom>
          <a:noFill/>
          <a:ln cap="flat" cmpd="sng" w="285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5" name="Google Shape;185;p33"/>
          <p:cNvCxnSpPr>
            <a:endCxn id="184" idx="1"/>
          </p:cNvCxnSpPr>
          <p:nvPr/>
        </p:nvCxnSpPr>
        <p:spPr>
          <a:xfrm flipH="1" rot="10800000">
            <a:off x="1470619" y="4113950"/>
            <a:ext cx="1647900" cy="422700"/>
          </a:xfrm>
          <a:prstGeom prst="straightConnector1">
            <a:avLst/>
          </a:prstGeom>
          <a:noFill/>
          <a:ln cap="flat" cmpd="sng" w="19050">
            <a:solidFill>
              <a:srgbClr val="FF9900"/>
            </a:solidFill>
            <a:prstDash val="solid"/>
            <a:round/>
            <a:headEnd len="med" w="med" type="none"/>
            <a:tailEnd len="med" w="med" type="triangle"/>
          </a:ln>
        </p:spPr>
      </p:cxnSp>
      <p:cxnSp>
        <p:nvCxnSpPr>
          <p:cNvPr id="186" name="Google Shape;186;p33"/>
          <p:cNvCxnSpPr/>
          <p:nvPr/>
        </p:nvCxnSpPr>
        <p:spPr>
          <a:xfrm flipH="1" rot="10800000">
            <a:off x="1353950" y="3276125"/>
            <a:ext cx="1704300" cy="1190400"/>
          </a:xfrm>
          <a:prstGeom prst="straightConnector1">
            <a:avLst/>
          </a:prstGeom>
          <a:noFill/>
          <a:ln cap="flat" cmpd="sng" w="19050">
            <a:solidFill>
              <a:srgbClr val="FF9900"/>
            </a:solidFill>
            <a:prstDash val="solid"/>
            <a:round/>
            <a:headEnd len="med" w="med" type="none"/>
            <a:tailEnd len="med" w="med" type="triangle"/>
          </a:ln>
        </p:spPr>
      </p:cxnSp>
      <p:sp>
        <p:nvSpPr>
          <p:cNvPr id="187" name="Google Shape;187;p33"/>
          <p:cNvSpPr/>
          <p:nvPr/>
        </p:nvSpPr>
        <p:spPr>
          <a:xfrm>
            <a:off x="5745250" y="3620875"/>
            <a:ext cx="1465500" cy="262200"/>
          </a:xfrm>
          <a:prstGeom prst="rect">
            <a:avLst/>
          </a:prstGeom>
          <a:noFill/>
          <a:ln cap="flat" cmpd="sng" w="2857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3"/>
          <p:cNvSpPr/>
          <p:nvPr/>
        </p:nvSpPr>
        <p:spPr>
          <a:xfrm>
            <a:off x="5745250" y="3890856"/>
            <a:ext cx="1465500" cy="262200"/>
          </a:xfrm>
          <a:prstGeom prst="rect">
            <a:avLst/>
          </a:prstGeom>
          <a:noFill/>
          <a:ln cap="flat" cmpd="sng" w="2857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3"/>
          <p:cNvSpPr/>
          <p:nvPr/>
        </p:nvSpPr>
        <p:spPr>
          <a:xfrm>
            <a:off x="5745250" y="4168613"/>
            <a:ext cx="1465500" cy="262200"/>
          </a:xfrm>
          <a:prstGeom prst="rect">
            <a:avLst/>
          </a:prstGeom>
          <a:noFill/>
          <a:ln cap="flat" cmpd="sng" w="2857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3"/>
          <p:cNvSpPr txBox="1"/>
          <p:nvPr>
            <p:ph type="title"/>
          </p:nvPr>
        </p:nvSpPr>
        <p:spPr>
          <a:xfrm>
            <a:off x="7558250" y="3735600"/>
            <a:ext cx="1501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F1C232"/>
                </a:solidFill>
                <a:latin typeface="Roboto Mono"/>
                <a:ea typeface="Roboto Mono"/>
                <a:cs typeface="Roboto Mono"/>
                <a:sym typeface="Roboto Mono"/>
              </a:rPr>
              <a:t>&lt;Profile/&gt;</a:t>
            </a:r>
            <a:endParaRPr b="1" sz="1600">
              <a:solidFill>
                <a:srgbClr val="F1C232"/>
              </a:solidFill>
              <a:latin typeface="Roboto Mono"/>
              <a:ea typeface="Roboto Mono"/>
              <a:cs typeface="Roboto Mono"/>
              <a:sym typeface="Roboto Mono"/>
            </a:endParaRPr>
          </a:p>
        </p:txBody>
      </p:sp>
      <p:cxnSp>
        <p:nvCxnSpPr>
          <p:cNvPr id="191" name="Google Shape;191;p33"/>
          <p:cNvCxnSpPr>
            <a:stCxn id="190" idx="1"/>
            <a:endCxn id="187" idx="3"/>
          </p:cNvCxnSpPr>
          <p:nvPr/>
        </p:nvCxnSpPr>
        <p:spPr>
          <a:xfrm rot="10800000">
            <a:off x="7210850" y="3751950"/>
            <a:ext cx="347400" cy="270000"/>
          </a:xfrm>
          <a:prstGeom prst="straightConnector1">
            <a:avLst/>
          </a:prstGeom>
          <a:noFill/>
          <a:ln cap="flat" cmpd="sng" w="19050">
            <a:solidFill>
              <a:srgbClr val="F1C232"/>
            </a:solidFill>
            <a:prstDash val="solid"/>
            <a:round/>
            <a:headEnd len="med" w="med" type="none"/>
            <a:tailEnd len="med" w="med" type="triangle"/>
          </a:ln>
        </p:spPr>
      </p:cxnSp>
      <p:cxnSp>
        <p:nvCxnSpPr>
          <p:cNvPr id="192" name="Google Shape;192;p33"/>
          <p:cNvCxnSpPr>
            <a:stCxn id="190" idx="1"/>
            <a:endCxn id="188" idx="3"/>
          </p:cNvCxnSpPr>
          <p:nvPr/>
        </p:nvCxnSpPr>
        <p:spPr>
          <a:xfrm rot="10800000">
            <a:off x="7210850" y="4021950"/>
            <a:ext cx="347400" cy="0"/>
          </a:xfrm>
          <a:prstGeom prst="straightConnector1">
            <a:avLst/>
          </a:prstGeom>
          <a:noFill/>
          <a:ln cap="flat" cmpd="sng" w="19050">
            <a:solidFill>
              <a:srgbClr val="F1C232"/>
            </a:solidFill>
            <a:prstDash val="solid"/>
            <a:round/>
            <a:headEnd len="med" w="med" type="none"/>
            <a:tailEnd len="med" w="med" type="triangle"/>
          </a:ln>
        </p:spPr>
      </p:cxnSp>
      <p:cxnSp>
        <p:nvCxnSpPr>
          <p:cNvPr id="193" name="Google Shape;193;p33"/>
          <p:cNvCxnSpPr>
            <a:stCxn id="190" idx="1"/>
            <a:endCxn id="189" idx="3"/>
          </p:cNvCxnSpPr>
          <p:nvPr/>
        </p:nvCxnSpPr>
        <p:spPr>
          <a:xfrm flipH="1">
            <a:off x="7210850" y="4021950"/>
            <a:ext cx="347400" cy="277800"/>
          </a:xfrm>
          <a:prstGeom prst="straightConnector1">
            <a:avLst/>
          </a:prstGeom>
          <a:noFill/>
          <a:ln cap="flat" cmpd="sng" w="19050">
            <a:solidFill>
              <a:srgbClr val="F1C232"/>
            </a:solidFill>
            <a:prstDash val="solid"/>
            <a:round/>
            <a:headEnd len="med" w="med" type="none"/>
            <a:tailEnd len="med" w="med" type="triangle"/>
          </a:ln>
        </p:spPr>
      </p:cxnSp>
      <p:sp>
        <p:nvSpPr>
          <p:cNvPr id="194" name="Google Shape;194;p33"/>
          <p:cNvSpPr txBox="1"/>
          <p:nvPr>
            <p:ph type="title"/>
          </p:nvPr>
        </p:nvSpPr>
        <p:spPr>
          <a:xfrm>
            <a:off x="249050" y="2427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Recap: Break down a website into components</a:t>
            </a:r>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200" name="Google Shape;200;p34"/>
          <p:cNvGrpSpPr/>
          <p:nvPr/>
        </p:nvGrpSpPr>
        <p:grpSpPr>
          <a:xfrm>
            <a:off x="1723975" y="876475"/>
            <a:ext cx="5696100" cy="4178700"/>
            <a:chOff x="1723975" y="876475"/>
            <a:chExt cx="5696100" cy="4178700"/>
          </a:xfrm>
        </p:grpSpPr>
        <p:sp>
          <p:nvSpPr>
            <p:cNvPr id="201" name="Google Shape;201;p34"/>
            <p:cNvSpPr/>
            <p:nvPr/>
          </p:nvSpPr>
          <p:spPr>
            <a:xfrm>
              <a:off x="1723975" y="876475"/>
              <a:ext cx="5696100" cy="4178700"/>
            </a:xfrm>
            <a:prstGeom prst="roundRect">
              <a:avLst>
                <a:gd fmla="val 3166" name="adj"/>
              </a:avLst>
            </a:prstGeom>
            <a:solidFill>
              <a:srgbClr val="00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id="202" name="Google Shape;202;p34"/>
            <p:cNvPicPr preferRelativeResize="0"/>
            <p:nvPr/>
          </p:nvPicPr>
          <p:blipFill>
            <a:blip r:embed="rId3">
              <a:alphaModFix/>
            </a:blip>
            <a:stretch>
              <a:fillRect/>
            </a:stretch>
          </p:blipFill>
          <p:spPr>
            <a:xfrm>
              <a:off x="1858075" y="1027313"/>
              <a:ext cx="5427849" cy="3877025"/>
            </a:xfrm>
            <a:prstGeom prst="rect">
              <a:avLst/>
            </a:prstGeom>
            <a:noFill/>
            <a:ln>
              <a:noFill/>
            </a:ln>
          </p:spPr>
        </p:pic>
      </p:grpSp>
      <p:sp>
        <p:nvSpPr>
          <p:cNvPr id="203" name="Google Shape;203;p34"/>
          <p:cNvSpPr/>
          <p:nvPr/>
        </p:nvSpPr>
        <p:spPr>
          <a:xfrm>
            <a:off x="1781950" y="941550"/>
            <a:ext cx="5548200" cy="40455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4"/>
          <p:cNvSpPr/>
          <p:nvPr/>
        </p:nvSpPr>
        <p:spPr>
          <a:xfrm>
            <a:off x="5707750" y="1245025"/>
            <a:ext cx="1540500" cy="2132100"/>
          </a:xfrm>
          <a:prstGeom prst="rect">
            <a:avLst/>
          </a:prstGeom>
          <a:no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4"/>
          <p:cNvSpPr/>
          <p:nvPr/>
        </p:nvSpPr>
        <p:spPr>
          <a:xfrm>
            <a:off x="1859750" y="1245025"/>
            <a:ext cx="1182900" cy="27702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4"/>
          <p:cNvSpPr/>
          <p:nvPr/>
        </p:nvSpPr>
        <p:spPr>
          <a:xfrm>
            <a:off x="3085500" y="1245025"/>
            <a:ext cx="2579400" cy="3703800"/>
          </a:xfrm>
          <a:prstGeom prst="rect">
            <a:avLst/>
          </a:prstGeom>
          <a:noFill/>
          <a:ln cap="flat" cmpd="sng" w="9525">
            <a:solidFill>
              <a:srgbClr val="396D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4"/>
          <p:cNvSpPr/>
          <p:nvPr/>
        </p:nvSpPr>
        <p:spPr>
          <a:xfrm>
            <a:off x="5707750" y="3431594"/>
            <a:ext cx="1540500" cy="1268400"/>
          </a:xfrm>
          <a:prstGeom prst="rect">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4"/>
          <p:cNvSpPr/>
          <p:nvPr/>
        </p:nvSpPr>
        <p:spPr>
          <a:xfrm>
            <a:off x="3116575" y="1459700"/>
            <a:ext cx="2497800" cy="2392200"/>
          </a:xfrm>
          <a:prstGeom prst="rect">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4"/>
          <p:cNvSpPr/>
          <p:nvPr/>
        </p:nvSpPr>
        <p:spPr>
          <a:xfrm>
            <a:off x="3118519" y="3851900"/>
            <a:ext cx="2497800" cy="524100"/>
          </a:xfrm>
          <a:prstGeom prst="rect">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4"/>
          <p:cNvSpPr/>
          <p:nvPr/>
        </p:nvSpPr>
        <p:spPr>
          <a:xfrm>
            <a:off x="3116569" y="4400425"/>
            <a:ext cx="2497800" cy="524100"/>
          </a:xfrm>
          <a:prstGeom prst="rect">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4"/>
          <p:cNvSpPr/>
          <p:nvPr/>
        </p:nvSpPr>
        <p:spPr>
          <a:xfrm>
            <a:off x="5745250" y="3620875"/>
            <a:ext cx="1465500" cy="262200"/>
          </a:xfrm>
          <a:prstGeom prst="rect">
            <a:avLst/>
          </a:prstGeom>
          <a:no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4"/>
          <p:cNvSpPr/>
          <p:nvPr/>
        </p:nvSpPr>
        <p:spPr>
          <a:xfrm>
            <a:off x="5745250" y="3890856"/>
            <a:ext cx="1465500" cy="262200"/>
          </a:xfrm>
          <a:prstGeom prst="rect">
            <a:avLst/>
          </a:prstGeom>
          <a:no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4"/>
          <p:cNvSpPr/>
          <p:nvPr/>
        </p:nvSpPr>
        <p:spPr>
          <a:xfrm>
            <a:off x="5745250" y="4168613"/>
            <a:ext cx="1465500" cy="262200"/>
          </a:xfrm>
          <a:prstGeom prst="rect">
            <a:avLst/>
          </a:prstGeom>
          <a:no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4"/>
          <p:cNvSpPr/>
          <p:nvPr/>
        </p:nvSpPr>
        <p:spPr>
          <a:xfrm>
            <a:off x="1859747" y="4444850"/>
            <a:ext cx="1182900" cy="4797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4"/>
          <p:cNvSpPr/>
          <p:nvPr/>
        </p:nvSpPr>
        <p:spPr>
          <a:xfrm>
            <a:off x="5707800" y="982950"/>
            <a:ext cx="1540500" cy="2622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4"/>
          <p:cNvSpPr/>
          <p:nvPr/>
        </p:nvSpPr>
        <p:spPr>
          <a:xfrm>
            <a:off x="3163800" y="3665025"/>
            <a:ext cx="2407500" cy="1626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4"/>
          <p:cNvSpPr/>
          <p:nvPr/>
        </p:nvSpPr>
        <p:spPr>
          <a:xfrm>
            <a:off x="3171450" y="4187299"/>
            <a:ext cx="2407500" cy="1626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4"/>
          <p:cNvSpPr txBox="1"/>
          <p:nvPr>
            <p:ph type="title"/>
          </p:nvPr>
        </p:nvSpPr>
        <p:spPr>
          <a:xfrm>
            <a:off x="249050" y="2427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Recap: Break down a website into components</a:t>
            </a:r>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224" name="Google Shape;224;p35"/>
          <p:cNvGrpSpPr/>
          <p:nvPr/>
        </p:nvGrpSpPr>
        <p:grpSpPr>
          <a:xfrm>
            <a:off x="1723975" y="876475"/>
            <a:ext cx="5696100" cy="4178700"/>
            <a:chOff x="1723975" y="876475"/>
            <a:chExt cx="5696100" cy="4178700"/>
          </a:xfrm>
        </p:grpSpPr>
        <p:sp>
          <p:nvSpPr>
            <p:cNvPr id="225" name="Google Shape;225;p35"/>
            <p:cNvSpPr/>
            <p:nvPr/>
          </p:nvSpPr>
          <p:spPr>
            <a:xfrm>
              <a:off x="1723975" y="876475"/>
              <a:ext cx="5696100" cy="4178700"/>
            </a:xfrm>
            <a:prstGeom prst="roundRect">
              <a:avLst>
                <a:gd fmla="val 3166" name="adj"/>
              </a:avLst>
            </a:prstGeom>
            <a:solidFill>
              <a:srgbClr val="00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id="226" name="Google Shape;226;p35"/>
            <p:cNvPicPr preferRelativeResize="0"/>
            <p:nvPr/>
          </p:nvPicPr>
          <p:blipFill>
            <a:blip r:embed="rId3">
              <a:alphaModFix/>
            </a:blip>
            <a:stretch>
              <a:fillRect/>
            </a:stretch>
          </p:blipFill>
          <p:spPr>
            <a:xfrm>
              <a:off x="1858075" y="1027313"/>
              <a:ext cx="5427849" cy="3877025"/>
            </a:xfrm>
            <a:prstGeom prst="rect">
              <a:avLst/>
            </a:prstGeom>
            <a:noFill/>
            <a:ln>
              <a:noFill/>
            </a:ln>
          </p:spPr>
        </p:pic>
      </p:grpSp>
      <p:sp>
        <p:nvSpPr>
          <p:cNvPr id="227" name="Google Shape;227;p35"/>
          <p:cNvSpPr/>
          <p:nvPr/>
        </p:nvSpPr>
        <p:spPr>
          <a:xfrm>
            <a:off x="1781950" y="941550"/>
            <a:ext cx="5548200" cy="40455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5"/>
          <p:cNvSpPr/>
          <p:nvPr/>
        </p:nvSpPr>
        <p:spPr>
          <a:xfrm>
            <a:off x="5707750" y="1245025"/>
            <a:ext cx="1540500" cy="2132100"/>
          </a:xfrm>
          <a:prstGeom prst="rect">
            <a:avLst/>
          </a:prstGeom>
          <a:no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5"/>
          <p:cNvSpPr/>
          <p:nvPr/>
        </p:nvSpPr>
        <p:spPr>
          <a:xfrm>
            <a:off x="1859750" y="1245025"/>
            <a:ext cx="1182900" cy="27702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5"/>
          <p:cNvSpPr/>
          <p:nvPr/>
        </p:nvSpPr>
        <p:spPr>
          <a:xfrm>
            <a:off x="3085500" y="1245025"/>
            <a:ext cx="2579400" cy="3703800"/>
          </a:xfrm>
          <a:prstGeom prst="rect">
            <a:avLst/>
          </a:prstGeom>
          <a:noFill/>
          <a:ln cap="flat" cmpd="sng" w="9525">
            <a:solidFill>
              <a:srgbClr val="396D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5"/>
          <p:cNvSpPr/>
          <p:nvPr/>
        </p:nvSpPr>
        <p:spPr>
          <a:xfrm>
            <a:off x="5707750" y="3431594"/>
            <a:ext cx="1540500" cy="1268400"/>
          </a:xfrm>
          <a:prstGeom prst="rect">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5"/>
          <p:cNvSpPr/>
          <p:nvPr/>
        </p:nvSpPr>
        <p:spPr>
          <a:xfrm>
            <a:off x="3116575" y="1459700"/>
            <a:ext cx="2497800" cy="2392200"/>
          </a:xfrm>
          <a:prstGeom prst="rect">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5"/>
          <p:cNvSpPr/>
          <p:nvPr/>
        </p:nvSpPr>
        <p:spPr>
          <a:xfrm>
            <a:off x="3118519" y="3851900"/>
            <a:ext cx="2497800" cy="524100"/>
          </a:xfrm>
          <a:prstGeom prst="rect">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5"/>
          <p:cNvSpPr/>
          <p:nvPr/>
        </p:nvSpPr>
        <p:spPr>
          <a:xfrm>
            <a:off x="3116569" y="4400425"/>
            <a:ext cx="2497800" cy="524100"/>
          </a:xfrm>
          <a:prstGeom prst="rect">
            <a:avLst/>
          </a:prstGeom>
          <a:no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5"/>
          <p:cNvSpPr/>
          <p:nvPr/>
        </p:nvSpPr>
        <p:spPr>
          <a:xfrm>
            <a:off x="5745250" y="3620875"/>
            <a:ext cx="1465500" cy="262200"/>
          </a:xfrm>
          <a:prstGeom prst="rect">
            <a:avLst/>
          </a:prstGeom>
          <a:no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5"/>
          <p:cNvSpPr/>
          <p:nvPr/>
        </p:nvSpPr>
        <p:spPr>
          <a:xfrm>
            <a:off x="5745250" y="3890856"/>
            <a:ext cx="1465500" cy="262200"/>
          </a:xfrm>
          <a:prstGeom prst="rect">
            <a:avLst/>
          </a:prstGeom>
          <a:no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5"/>
          <p:cNvSpPr/>
          <p:nvPr/>
        </p:nvSpPr>
        <p:spPr>
          <a:xfrm>
            <a:off x="5745250" y="4168613"/>
            <a:ext cx="1465500" cy="262200"/>
          </a:xfrm>
          <a:prstGeom prst="rect">
            <a:avLst/>
          </a:prstGeom>
          <a:no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5"/>
          <p:cNvSpPr/>
          <p:nvPr/>
        </p:nvSpPr>
        <p:spPr>
          <a:xfrm>
            <a:off x="1859747" y="4444850"/>
            <a:ext cx="1182900" cy="479700"/>
          </a:xfrm>
          <a:prstGeom prst="rect">
            <a:avLst/>
          </a:prstGeom>
          <a:no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5"/>
          <p:cNvSpPr/>
          <p:nvPr/>
        </p:nvSpPr>
        <p:spPr>
          <a:xfrm>
            <a:off x="5707800" y="982950"/>
            <a:ext cx="1540500" cy="262200"/>
          </a:xfrm>
          <a:prstGeom prst="rect">
            <a:avLst/>
          </a:prstGeom>
          <a:no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5"/>
          <p:cNvSpPr/>
          <p:nvPr/>
        </p:nvSpPr>
        <p:spPr>
          <a:xfrm>
            <a:off x="3163800" y="3665025"/>
            <a:ext cx="2407500" cy="162600"/>
          </a:xfrm>
          <a:prstGeom prst="rect">
            <a:avLst/>
          </a:prstGeom>
          <a:no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5"/>
          <p:cNvSpPr/>
          <p:nvPr/>
        </p:nvSpPr>
        <p:spPr>
          <a:xfrm>
            <a:off x="3171450" y="4187299"/>
            <a:ext cx="2407500" cy="162600"/>
          </a:xfrm>
          <a:prstGeom prst="rect">
            <a:avLst/>
          </a:prstGeom>
          <a:no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5"/>
          <p:cNvSpPr txBox="1"/>
          <p:nvPr>
            <p:ph type="title"/>
          </p:nvPr>
        </p:nvSpPr>
        <p:spPr>
          <a:xfrm>
            <a:off x="249050" y="2427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Recap: Break down a website into components</a:t>
            </a:r>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eb.lab">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